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Lst>
  <p:notesMasterIdLst>
    <p:notesMasterId r:id="rId34"/>
  </p:notesMasterIdLst>
  <p:sldIdLst>
    <p:sldId id="256" r:id="rId5"/>
    <p:sldId id="285" r:id="rId6"/>
    <p:sldId id="259" r:id="rId7"/>
    <p:sldId id="300" r:id="rId8"/>
    <p:sldId id="301" r:id="rId9"/>
    <p:sldId id="302" r:id="rId10"/>
    <p:sldId id="294" r:id="rId11"/>
    <p:sldId id="288" r:id="rId12"/>
    <p:sldId id="316" r:id="rId13"/>
    <p:sldId id="290" r:id="rId14"/>
    <p:sldId id="317" r:id="rId15"/>
    <p:sldId id="318" r:id="rId16"/>
    <p:sldId id="319" r:id="rId17"/>
    <p:sldId id="289" r:id="rId18"/>
    <p:sldId id="292" r:id="rId19"/>
    <p:sldId id="313" r:id="rId20"/>
    <p:sldId id="293" r:id="rId21"/>
    <p:sldId id="314" r:id="rId22"/>
    <p:sldId id="307" r:id="rId23"/>
    <p:sldId id="320" r:id="rId24"/>
    <p:sldId id="321" r:id="rId25"/>
    <p:sldId id="315" r:id="rId26"/>
    <p:sldId id="308" r:id="rId27"/>
    <p:sldId id="309" r:id="rId28"/>
    <p:sldId id="323" r:id="rId29"/>
    <p:sldId id="324" r:id="rId30"/>
    <p:sldId id="310" r:id="rId31"/>
    <p:sldId id="322" r:id="rId32"/>
    <p:sldId id="280" r:id="rId33"/>
  </p:sldIdLst>
  <p:sldSz cx="9144000" cy="5143500" type="screen16x9"/>
  <p:notesSz cx="6858000" cy="9144000"/>
  <p:embeddedFontLst>
    <p:embeddedFont>
      <p:font typeface="Muli" panose="020B0604020202020204" charset="0"/>
      <p:regular r:id="rId35"/>
      <p:bold r:id="rId36"/>
      <p:italic r:id="rId37"/>
      <p:boldItalic r:id="rId38"/>
    </p:embeddedFont>
    <p:embeddedFont>
      <p:font typeface="Calibri Light" panose="020F0302020204030204" pitchFamily="34" charset="0"/>
      <p:regular r:id="rId39"/>
      <p:italic r:id="rId40"/>
    </p:embeddedFont>
    <p:embeddedFont>
      <p:font typeface="Helvetica Neue"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Nixie On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769"/>
    <a:srgbClr val="0E293C"/>
    <a:srgbClr val="1BD8D5"/>
    <a:srgbClr val="C6DAEC"/>
    <a:srgbClr val="ABC0D3"/>
    <a:srgbClr val="19BBD5"/>
    <a:srgbClr val="6CB1EA"/>
    <a:srgbClr val="3292E1"/>
    <a:srgbClr val="00E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545C67-7D32-4FF3-96E1-F22A77359319}">
  <a:tblStyle styleId="{F9545C67-7D32-4FF3-96E1-F22A7735931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99" d="100"/>
          <a:sy n="99" d="100"/>
        </p:scale>
        <p:origin x="3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51230-53E5-4019-ACA0-FACD98F1A10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4EFAA2A4-4E78-47B1-AE2E-A28A457E0B6B}">
      <dgm:prSet phldrT="[Text]"/>
      <dgm:spPr>
        <a:solidFill>
          <a:srgbClr val="19BBD5"/>
        </a:solidFill>
        <a:ln>
          <a:solidFill>
            <a:srgbClr val="19BBD5"/>
          </a:solidFill>
        </a:ln>
      </dgm:spPr>
      <dgm:t>
        <a:bodyPr/>
        <a:lstStyle/>
        <a:p>
          <a:r>
            <a:rPr lang="en-US" dirty="0"/>
            <a:t>Face Detection</a:t>
          </a:r>
        </a:p>
      </dgm:t>
    </dgm:pt>
    <dgm:pt modelId="{283D295C-A7F9-478B-A3CA-968E77EFA4E0}" type="parTrans" cxnId="{6DAF795C-DF7D-4524-AF6A-C3D44A1BE1A2}">
      <dgm:prSet/>
      <dgm:spPr/>
      <dgm:t>
        <a:bodyPr/>
        <a:lstStyle/>
        <a:p>
          <a:endParaRPr lang="en-US"/>
        </a:p>
      </dgm:t>
    </dgm:pt>
    <dgm:pt modelId="{E730EF45-CD08-405D-9800-FD044BAB29F0}" type="sibTrans" cxnId="{6DAF795C-DF7D-4524-AF6A-C3D44A1BE1A2}">
      <dgm:prSet/>
      <dgm:spPr/>
      <dgm:t>
        <a:bodyPr/>
        <a:lstStyle/>
        <a:p>
          <a:endParaRPr lang="en-US"/>
        </a:p>
      </dgm:t>
    </dgm:pt>
    <dgm:pt modelId="{EFDD692C-AA70-4933-B559-02676CED05EF}">
      <dgm:prSet phldrT="[Text]"/>
      <dgm:spPr>
        <a:noFill/>
        <a:ln>
          <a:solidFill>
            <a:srgbClr val="19BBD5">
              <a:alpha val="97000"/>
            </a:srgbClr>
          </a:solidFill>
        </a:ln>
      </dgm:spPr>
      <dgm:t>
        <a:bodyPr/>
        <a:lstStyle/>
        <a:p>
          <a:r>
            <a:rPr lang="en-US" dirty="0">
              <a:solidFill>
                <a:srgbClr val="19BBD5"/>
              </a:solidFill>
              <a:latin typeface="Muli" panose="020B0604020202020204" charset="0"/>
            </a:rPr>
            <a:t>Detect person face</a:t>
          </a:r>
        </a:p>
      </dgm:t>
    </dgm:pt>
    <dgm:pt modelId="{146C111C-2AF0-4052-B6E0-A69EF2EF6A08}" type="parTrans" cxnId="{8A806227-265A-41BE-8F73-E870B004396B}">
      <dgm:prSet/>
      <dgm:spPr/>
      <dgm:t>
        <a:bodyPr/>
        <a:lstStyle/>
        <a:p>
          <a:endParaRPr lang="en-US"/>
        </a:p>
      </dgm:t>
    </dgm:pt>
    <dgm:pt modelId="{B8EAC60E-BC9D-4EB0-88E5-5336D277A811}" type="sibTrans" cxnId="{8A806227-265A-41BE-8F73-E870B004396B}">
      <dgm:prSet/>
      <dgm:spPr/>
      <dgm:t>
        <a:bodyPr/>
        <a:lstStyle/>
        <a:p>
          <a:endParaRPr lang="en-US"/>
        </a:p>
      </dgm:t>
    </dgm:pt>
    <dgm:pt modelId="{E37D926D-53B2-4396-9F37-B16A14D27530}">
      <dgm:prSet phldrT="[Text]"/>
      <dgm:spPr>
        <a:noFill/>
        <a:ln>
          <a:solidFill>
            <a:srgbClr val="19BBD5">
              <a:alpha val="97000"/>
            </a:srgbClr>
          </a:solidFill>
        </a:ln>
      </dgm:spPr>
      <dgm:t>
        <a:bodyPr/>
        <a:lstStyle/>
        <a:p>
          <a:r>
            <a:rPr lang="en-US" dirty="0">
              <a:solidFill>
                <a:srgbClr val="19BBD5"/>
              </a:solidFill>
              <a:latin typeface="Muli" panose="020B0604020202020204" charset="0"/>
            </a:rPr>
            <a:t>Crop the face</a:t>
          </a:r>
        </a:p>
      </dgm:t>
    </dgm:pt>
    <dgm:pt modelId="{BE0F3F6B-5E1C-4C9F-97E3-95E39E62A7B3}" type="parTrans" cxnId="{83FDE03A-DF6F-46AE-852B-07A4DBB4640E}">
      <dgm:prSet/>
      <dgm:spPr/>
      <dgm:t>
        <a:bodyPr/>
        <a:lstStyle/>
        <a:p>
          <a:endParaRPr lang="en-US"/>
        </a:p>
      </dgm:t>
    </dgm:pt>
    <dgm:pt modelId="{5EC163DB-9AC7-42C1-99CC-308A23D067D1}" type="sibTrans" cxnId="{83FDE03A-DF6F-46AE-852B-07A4DBB4640E}">
      <dgm:prSet/>
      <dgm:spPr/>
      <dgm:t>
        <a:bodyPr/>
        <a:lstStyle/>
        <a:p>
          <a:endParaRPr lang="en-US"/>
        </a:p>
      </dgm:t>
    </dgm:pt>
    <dgm:pt modelId="{1A428089-C338-46FD-907F-E6A10E7C4BB5}">
      <dgm:prSet phldrT="[Text]"/>
      <dgm:spPr>
        <a:solidFill>
          <a:srgbClr val="19BBD5"/>
        </a:solidFill>
        <a:ln>
          <a:solidFill>
            <a:srgbClr val="19BBD5"/>
          </a:solidFill>
        </a:ln>
      </dgm:spPr>
      <dgm:t>
        <a:bodyPr/>
        <a:lstStyle/>
        <a:p>
          <a:r>
            <a:rPr lang="en-US" dirty="0"/>
            <a:t>Eye Detection</a:t>
          </a:r>
        </a:p>
      </dgm:t>
    </dgm:pt>
    <dgm:pt modelId="{62875F29-65C9-4732-83E2-4B2DA438B783}" type="parTrans" cxnId="{0E89F71F-2DA2-4134-AC34-456F5ABCCBC7}">
      <dgm:prSet/>
      <dgm:spPr/>
      <dgm:t>
        <a:bodyPr/>
        <a:lstStyle/>
        <a:p>
          <a:endParaRPr lang="en-US"/>
        </a:p>
      </dgm:t>
    </dgm:pt>
    <dgm:pt modelId="{72E32AB9-4D8C-48B6-9552-E162691F02B9}" type="sibTrans" cxnId="{0E89F71F-2DA2-4134-AC34-456F5ABCCBC7}">
      <dgm:prSet/>
      <dgm:spPr/>
      <dgm:t>
        <a:bodyPr/>
        <a:lstStyle/>
        <a:p>
          <a:endParaRPr lang="en-US"/>
        </a:p>
      </dgm:t>
    </dgm:pt>
    <dgm:pt modelId="{B73AF495-B1F2-4467-AC78-E5B9D1E9E181}">
      <dgm:prSet phldrT="[Text]"/>
      <dgm:spPr>
        <a:noFill/>
        <a:ln>
          <a:solidFill>
            <a:srgbClr val="19BBD5"/>
          </a:solidFill>
        </a:ln>
      </dgm:spPr>
      <dgm:t>
        <a:bodyPr/>
        <a:lstStyle/>
        <a:p>
          <a:r>
            <a:rPr lang="en-US" dirty="0">
              <a:solidFill>
                <a:srgbClr val="19BBD5"/>
              </a:solidFill>
            </a:rPr>
            <a:t>Detect  the eye</a:t>
          </a:r>
        </a:p>
      </dgm:t>
    </dgm:pt>
    <dgm:pt modelId="{43F3D93C-A42A-4BF2-B9A4-581F4AA2748A}" type="parTrans" cxnId="{1C1F9865-8F3B-43FC-ADEE-B3B4A6EFE813}">
      <dgm:prSet/>
      <dgm:spPr/>
      <dgm:t>
        <a:bodyPr/>
        <a:lstStyle/>
        <a:p>
          <a:endParaRPr lang="en-US"/>
        </a:p>
      </dgm:t>
    </dgm:pt>
    <dgm:pt modelId="{40EACCEF-98D5-4376-8D98-AAC2E142B001}" type="sibTrans" cxnId="{1C1F9865-8F3B-43FC-ADEE-B3B4A6EFE813}">
      <dgm:prSet/>
      <dgm:spPr/>
      <dgm:t>
        <a:bodyPr/>
        <a:lstStyle/>
        <a:p>
          <a:endParaRPr lang="en-US"/>
        </a:p>
      </dgm:t>
    </dgm:pt>
    <dgm:pt modelId="{8DA2C677-8BE5-4701-BB7F-AED8BA8E4883}">
      <dgm:prSet phldrT="[Text]"/>
      <dgm:spPr>
        <a:noFill/>
        <a:ln>
          <a:solidFill>
            <a:srgbClr val="19BBD5"/>
          </a:solidFill>
        </a:ln>
      </dgm:spPr>
      <dgm:t>
        <a:bodyPr/>
        <a:lstStyle/>
        <a:p>
          <a:r>
            <a:rPr lang="en-US" dirty="0">
              <a:solidFill>
                <a:srgbClr val="19BBD5"/>
              </a:solidFill>
            </a:rPr>
            <a:t>Extract the eye</a:t>
          </a:r>
        </a:p>
      </dgm:t>
    </dgm:pt>
    <dgm:pt modelId="{E961FEAE-1965-43FE-9408-A9E475CD9707}" type="parTrans" cxnId="{859FC73E-7147-43BC-841B-400AF384C6D9}">
      <dgm:prSet/>
      <dgm:spPr/>
      <dgm:t>
        <a:bodyPr/>
        <a:lstStyle/>
        <a:p>
          <a:endParaRPr lang="en-US"/>
        </a:p>
      </dgm:t>
    </dgm:pt>
    <dgm:pt modelId="{F6024BC6-049B-4A4D-B679-0A90C1202547}" type="sibTrans" cxnId="{859FC73E-7147-43BC-841B-400AF384C6D9}">
      <dgm:prSet/>
      <dgm:spPr/>
      <dgm:t>
        <a:bodyPr/>
        <a:lstStyle/>
        <a:p>
          <a:endParaRPr lang="en-US"/>
        </a:p>
      </dgm:t>
    </dgm:pt>
    <dgm:pt modelId="{A8D614A5-7B72-4638-AFF2-AE65B01C9784}">
      <dgm:prSet phldrT="[Text]"/>
      <dgm:spPr>
        <a:solidFill>
          <a:srgbClr val="19BBD5"/>
        </a:solidFill>
        <a:ln>
          <a:solidFill>
            <a:srgbClr val="19BBD5"/>
          </a:solidFill>
        </a:ln>
      </dgm:spPr>
      <dgm:t>
        <a:bodyPr/>
        <a:lstStyle/>
        <a:p>
          <a:r>
            <a:rPr lang="en-US" dirty="0"/>
            <a:t>Eyeball Movement</a:t>
          </a:r>
        </a:p>
      </dgm:t>
    </dgm:pt>
    <dgm:pt modelId="{3A376A6D-4027-4BAE-AD9F-8DBD364E3C36}" type="parTrans" cxnId="{F9CCDE29-98C6-46CE-9706-9DFAAB1A2227}">
      <dgm:prSet/>
      <dgm:spPr/>
      <dgm:t>
        <a:bodyPr/>
        <a:lstStyle/>
        <a:p>
          <a:endParaRPr lang="en-US"/>
        </a:p>
      </dgm:t>
    </dgm:pt>
    <dgm:pt modelId="{E687349C-DFCE-4016-9963-236D062B48B9}" type="sibTrans" cxnId="{F9CCDE29-98C6-46CE-9706-9DFAAB1A2227}">
      <dgm:prSet/>
      <dgm:spPr/>
      <dgm:t>
        <a:bodyPr/>
        <a:lstStyle/>
        <a:p>
          <a:endParaRPr lang="en-US"/>
        </a:p>
      </dgm:t>
    </dgm:pt>
    <dgm:pt modelId="{2FAD3E7D-A4EC-444F-8548-F33C85248E2D}">
      <dgm:prSet phldrT="[Text]"/>
      <dgm:spPr>
        <a:noFill/>
        <a:ln>
          <a:solidFill>
            <a:srgbClr val="19BBD5"/>
          </a:solidFill>
        </a:ln>
      </dgm:spPr>
      <dgm:t>
        <a:bodyPr/>
        <a:lstStyle/>
        <a:p>
          <a:r>
            <a:rPr lang="en-US" dirty="0">
              <a:solidFill>
                <a:srgbClr val="19BBD5"/>
              </a:solidFill>
            </a:rPr>
            <a:t>Detect eyeball movement</a:t>
          </a:r>
        </a:p>
      </dgm:t>
    </dgm:pt>
    <dgm:pt modelId="{A2453FF5-8E12-430A-BEE7-504F24BA2FC9}" type="parTrans" cxnId="{49D56A2C-2688-473E-A984-950AF2A92C8F}">
      <dgm:prSet/>
      <dgm:spPr/>
      <dgm:t>
        <a:bodyPr/>
        <a:lstStyle/>
        <a:p>
          <a:endParaRPr lang="en-US"/>
        </a:p>
      </dgm:t>
    </dgm:pt>
    <dgm:pt modelId="{2B6C25B3-0FEF-4CFF-B05A-9904DE0D834D}" type="sibTrans" cxnId="{49D56A2C-2688-473E-A984-950AF2A92C8F}">
      <dgm:prSet/>
      <dgm:spPr/>
      <dgm:t>
        <a:bodyPr/>
        <a:lstStyle/>
        <a:p>
          <a:endParaRPr lang="en-US"/>
        </a:p>
      </dgm:t>
    </dgm:pt>
    <dgm:pt modelId="{FA4BC662-A711-4B75-8BE4-149F95E4F248}">
      <dgm:prSet phldrT="[Text]"/>
      <dgm:spPr>
        <a:noFill/>
        <a:ln>
          <a:solidFill>
            <a:srgbClr val="19BBD5"/>
          </a:solidFill>
        </a:ln>
      </dgm:spPr>
      <dgm:t>
        <a:bodyPr/>
        <a:lstStyle/>
        <a:p>
          <a:r>
            <a:rPr lang="en-US" dirty="0">
              <a:solidFill>
                <a:srgbClr val="19BBD5"/>
              </a:solidFill>
            </a:rPr>
            <a:t>Detect direction of eyeball</a:t>
          </a:r>
        </a:p>
      </dgm:t>
    </dgm:pt>
    <dgm:pt modelId="{5405B033-A4DE-483D-8651-6492B40E23A9}" type="parTrans" cxnId="{B7D5B19F-9C89-4F62-8385-90039C1E4D9F}">
      <dgm:prSet/>
      <dgm:spPr/>
      <dgm:t>
        <a:bodyPr/>
        <a:lstStyle/>
        <a:p>
          <a:endParaRPr lang="en-US"/>
        </a:p>
      </dgm:t>
    </dgm:pt>
    <dgm:pt modelId="{5B53D62A-E06F-4428-ADC1-74F5E953A1B4}" type="sibTrans" cxnId="{B7D5B19F-9C89-4F62-8385-90039C1E4D9F}">
      <dgm:prSet/>
      <dgm:spPr/>
      <dgm:t>
        <a:bodyPr/>
        <a:lstStyle/>
        <a:p>
          <a:endParaRPr lang="en-US"/>
        </a:p>
      </dgm:t>
    </dgm:pt>
    <dgm:pt modelId="{A7CEF5DC-055D-4690-AB5B-8B6681EAC330}" type="pres">
      <dgm:prSet presAssocID="{5FF51230-53E5-4019-ACA0-FACD98F1A10E}" presName="linearFlow" presStyleCnt="0">
        <dgm:presLayoutVars>
          <dgm:dir/>
          <dgm:animLvl val="lvl"/>
          <dgm:resizeHandles val="exact"/>
        </dgm:presLayoutVars>
      </dgm:prSet>
      <dgm:spPr/>
      <dgm:t>
        <a:bodyPr/>
        <a:lstStyle/>
        <a:p>
          <a:endParaRPr lang="en-US"/>
        </a:p>
      </dgm:t>
    </dgm:pt>
    <dgm:pt modelId="{7B0548CC-1C2B-4DE8-84CA-83AE0E42C572}" type="pres">
      <dgm:prSet presAssocID="{4EFAA2A4-4E78-47B1-AE2E-A28A457E0B6B}" presName="composite" presStyleCnt="0"/>
      <dgm:spPr/>
    </dgm:pt>
    <dgm:pt modelId="{3B93763A-5301-47C5-A353-8CF28FBC2D20}" type="pres">
      <dgm:prSet presAssocID="{4EFAA2A4-4E78-47B1-AE2E-A28A457E0B6B}" presName="parentText" presStyleLbl="alignNode1" presStyleIdx="0" presStyleCnt="3">
        <dgm:presLayoutVars>
          <dgm:chMax val="1"/>
          <dgm:bulletEnabled val="1"/>
        </dgm:presLayoutVars>
      </dgm:prSet>
      <dgm:spPr/>
      <dgm:t>
        <a:bodyPr/>
        <a:lstStyle/>
        <a:p>
          <a:endParaRPr lang="en-US"/>
        </a:p>
      </dgm:t>
    </dgm:pt>
    <dgm:pt modelId="{5BCA8030-D17B-4860-897A-97A40F99541E}" type="pres">
      <dgm:prSet presAssocID="{4EFAA2A4-4E78-47B1-AE2E-A28A457E0B6B}" presName="descendantText" presStyleLbl="alignAcc1" presStyleIdx="0" presStyleCnt="3">
        <dgm:presLayoutVars>
          <dgm:bulletEnabled val="1"/>
        </dgm:presLayoutVars>
      </dgm:prSet>
      <dgm:spPr/>
      <dgm:t>
        <a:bodyPr/>
        <a:lstStyle/>
        <a:p>
          <a:endParaRPr lang="en-US"/>
        </a:p>
      </dgm:t>
    </dgm:pt>
    <dgm:pt modelId="{659D29B6-F0CC-467F-9069-39920709B398}" type="pres">
      <dgm:prSet presAssocID="{E730EF45-CD08-405D-9800-FD044BAB29F0}" presName="sp" presStyleCnt="0"/>
      <dgm:spPr/>
    </dgm:pt>
    <dgm:pt modelId="{9A267DB6-FF30-486C-A39D-9D2D08EA454C}" type="pres">
      <dgm:prSet presAssocID="{1A428089-C338-46FD-907F-E6A10E7C4BB5}" presName="composite" presStyleCnt="0"/>
      <dgm:spPr/>
    </dgm:pt>
    <dgm:pt modelId="{418BCA1C-27C9-4155-88FA-C1A5C7996214}" type="pres">
      <dgm:prSet presAssocID="{1A428089-C338-46FD-907F-E6A10E7C4BB5}" presName="parentText" presStyleLbl="alignNode1" presStyleIdx="1" presStyleCnt="3">
        <dgm:presLayoutVars>
          <dgm:chMax val="1"/>
          <dgm:bulletEnabled val="1"/>
        </dgm:presLayoutVars>
      </dgm:prSet>
      <dgm:spPr/>
      <dgm:t>
        <a:bodyPr/>
        <a:lstStyle/>
        <a:p>
          <a:endParaRPr lang="en-US"/>
        </a:p>
      </dgm:t>
    </dgm:pt>
    <dgm:pt modelId="{A9E7C3EF-752C-4162-9242-35A2C7BD3A7C}" type="pres">
      <dgm:prSet presAssocID="{1A428089-C338-46FD-907F-E6A10E7C4BB5}" presName="descendantText" presStyleLbl="alignAcc1" presStyleIdx="1" presStyleCnt="3">
        <dgm:presLayoutVars>
          <dgm:bulletEnabled val="1"/>
        </dgm:presLayoutVars>
      </dgm:prSet>
      <dgm:spPr/>
      <dgm:t>
        <a:bodyPr/>
        <a:lstStyle/>
        <a:p>
          <a:endParaRPr lang="en-US"/>
        </a:p>
      </dgm:t>
    </dgm:pt>
    <dgm:pt modelId="{C76F07E4-4254-4198-9FE0-2BD65A1B8AF6}" type="pres">
      <dgm:prSet presAssocID="{72E32AB9-4D8C-48B6-9552-E162691F02B9}" presName="sp" presStyleCnt="0"/>
      <dgm:spPr/>
    </dgm:pt>
    <dgm:pt modelId="{06B10FEF-D5AE-41C8-AA0C-5FC648E949D0}" type="pres">
      <dgm:prSet presAssocID="{A8D614A5-7B72-4638-AFF2-AE65B01C9784}" presName="composite" presStyleCnt="0"/>
      <dgm:spPr/>
    </dgm:pt>
    <dgm:pt modelId="{8137BB13-A0C4-4512-B747-072031A96C9A}" type="pres">
      <dgm:prSet presAssocID="{A8D614A5-7B72-4638-AFF2-AE65B01C9784}" presName="parentText" presStyleLbl="alignNode1" presStyleIdx="2" presStyleCnt="3">
        <dgm:presLayoutVars>
          <dgm:chMax val="1"/>
          <dgm:bulletEnabled val="1"/>
        </dgm:presLayoutVars>
      </dgm:prSet>
      <dgm:spPr/>
      <dgm:t>
        <a:bodyPr/>
        <a:lstStyle/>
        <a:p>
          <a:endParaRPr lang="en-US"/>
        </a:p>
      </dgm:t>
    </dgm:pt>
    <dgm:pt modelId="{F4BA68B1-0FD7-46BA-A413-5D1C828699FD}" type="pres">
      <dgm:prSet presAssocID="{A8D614A5-7B72-4638-AFF2-AE65B01C9784}" presName="descendantText" presStyleLbl="alignAcc1" presStyleIdx="2" presStyleCnt="3">
        <dgm:presLayoutVars>
          <dgm:bulletEnabled val="1"/>
        </dgm:presLayoutVars>
      </dgm:prSet>
      <dgm:spPr/>
      <dgm:t>
        <a:bodyPr/>
        <a:lstStyle/>
        <a:p>
          <a:endParaRPr lang="en-US"/>
        </a:p>
      </dgm:t>
    </dgm:pt>
  </dgm:ptLst>
  <dgm:cxnLst>
    <dgm:cxn modelId="{83FDE03A-DF6F-46AE-852B-07A4DBB4640E}" srcId="{4EFAA2A4-4E78-47B1-AE2E-A28A457E0B6B}" destId="{E37D926D-53B2-4396-9F37-B16A14D27530}" srcOrd="1" destOrd="0" parTransId="{BE0F3F6B-5E1C-4C9F-97E3-95E39E62A7B3}" sibTransId="{5EC163DB-9AC7-42C1-99CC-308A23D067D1}"/>
    <dgm:cxn modelId="{7D5ECE0A-DE63-4E8C-B1C4-05D66349EB20}" type="presOf" srcId="{EFDD692C-AA70-4933-B559-02676CED05EF}" destId="{5BCA8030-D17B-4860-897A-97A40F99541E}" srcOrd="0" destOrd="0" presId="urn:microsoft.com/office/officeart/2005/8/layout/chevron2"/>
    <dgm:cxn modelId="{859FC73E-7147-43BC-841B-400AF384C6D9}" srcId="{1A428089-C338-46FD-907F-E6A10E7C4BB5}" destId="{8DA2C677-8BE5-4701-BB7F-AED8BA8E4883}" srcOrd="1" destOrd="0" parTransId="{E961FEAE-1965-43FE-9408-A9E475CD9707}" sibTransId="{F6024BC6-049B-4A4D-B679-0A90C1202547}"/>
    <dgm:cxn modelId="{B7D5B19F-9C89-4F62-8385-90039C1E4D9F}" srcId="{A8D614A5-7B72-4638-AFF2-AE65B01C9784}" destId="{FA4BC662-A711-4B75-8BE4-149F95E4F248}" srcOrd="1" destOrd="0" parTransId="{5405B033-A4DE-483D-8651-6492B40E23A9}" sibTransId="{5B53D62A-E06F-4428-ADC1-74F5E953A1B4}"/>
    <dgm:cxn modelId="{365BBF74-5BC1-40B0-BDFF-1C810521132F}" type="presOf" srcId="{B73AF495-B1F2-4467-AC78-E5B9D1E9E181}" destId="{A9E7C3EF-752C-4162-9242-35A2C7BD3A7C}" srcOrd="0" destOrd="0" presId="urn:microsoft.com/office/officeart/2005/8/layout/chevron2"/>
    <dgm:cxn modelId="{F9CCDE29-98C6-46CE-9706-9DFAAB1A2227}" srcId="{5FF51230-53E5-4019-ACA0-FACD98F1A10E}" destId="{A8D614A5-7B72-4638-AFF2-AE65B01C9784}" srcOrd="2" destOrd="0" parTransId="{3A376A6D-4027-4BAE-AD9F-8DBD364E3C36}" sibTransId="{E687349C-DFCE-4016-9963-236D062B48B9}"/>
    <dgm:cxn modelId="{49D56A2C-2688-473E-A984-950AF2A92C8F}" srcId="{A8D614A5-7B72-4638-AFF2-AE65B01C9784}" destId="{2FAD3E7D-A4EC-444F-8548-F33C85248E2D}" srcOrd="0" destOrd="0" parTransId="{A2453FF5-8E12-430A-BEE7-504F24BA2FC9}" sibTransId="{2B6C25B3-0FEF-4CFF-B05A-9904DE0D834D}"/>
    <dgm:cxn modelId="{8954B08A-A2B4-4F5E-BE10-7D66EE397D66}" type="presOf" srcId="{8DA2C677-8BE5-4701-BB7F-AED8BA8E4883}" destId="{A9E7C3EF-752C-4162-9242-35A2C7BD3A7C}" srcOrd="0" destOrd="1" presId="urn:microsoft.com/office/officeart/2005/8/layout/chevron2"/>
    <dgm:cxn modelId="{0E89F71F-2DA2-4134-AC34-456F5ABCCBC7}" srcId="{5FF51230-53E5-4019-ACA0-FACD98F1A10E}" destId="{1A428089-C338-46FD-907F-E6A10E7C4BB5}" srcOrd="1" destOrd="0" parTransId="{62875F29-65C9-4732-83E2-4B2DA438B783}" sibTransId="{72E32AB9-4D8C-48B6-9552-E162691F02B9}"/>
    <dgm:cxn modelId="{DD0A0959-B0E4-41E4-88C4-61B15F1E4D1F}" type="presOf" srcId="{2FAD3E7D-A4EC-444F-8548-F33C85248E2D}" destId="{F4BA68B1-0FD7-46BA-A413-5D1C828699FD}" srcOrd="0" destOrd="0" presId="urn:microsoft.com/office/officeart/2005/8/layout/chevron2"/>
    <dgm:cxn modelId="{6DAF795C-DF7D-4524-AF6A-C3D44A1BE1A2}" srcId="{5FF51230-53E5-4019-ACA0-FACD98F1A10E}" destId="{4EFAA2A4-4E78-47B1-AE2E-A28A457E0B6B}" srcOrd="0" destOrd="0" parTransId="{283D295C-A7F9-478B-A3CA-968E77EFA4E0}" sibTransId="{E730EF45-CD08-405D-9800-FD044BAB29F0}"/>
    <dgm:cxn modelId="{0319814E-384B-4B8C-9286-0A4B9ED67574}" type="presOf" srcId="{1A428089-C338-46FD-907F-E6A10E7C4BB5}" destId="{418BCA1C-27C9-4155-88FA-C1A5C7996214}" srcOrd="0" destOrd="0" presId="urn:microsoft.com/office/officeart/2005/8/layout/chevron2"/>
    <dgm:cxn modelId="{8A806227-265A-41BE-8F73-E870B004396B}" srcId="{4EFAA2A4-4E78-47B1-AE2E-A28A457E0B6B}" destId="{EFDD692C-AA70-4933-B559-02676CED05EF}" srcOrd="0" destOrd="0" parTransId="{146C111C-2AF0-4052-B6E0-A69EF2EF6A08}" sibTransId="{B8EAC60E-BC9D-4EB0-88E5-5336D277A811}"/>
    <dgm:cxn modelId="{D6A0A001-46ED-48E5-AA57-9060C70B82C5}" type="presOf" srcId="{5FF51230-53E5-4019-ACA0-FACD98F1A10E}" destId="{A7CEF5DC-055D-4690-AB5B-8B6681EAC330}" srcOrd="0" destOrd="0" presId="urn:microsoft.com/office/officeart/2005/8/layout/chevron2"/>
    <dgm:cxn modelId="{3FEAFC3D-AFEB-491A-B832-EE2F9EF60127}" type="presOf" srcId="{E37D926D-53B2-4396-9F37-B16A14D27530}" destId="{5BCA8030-D17B-4860-897A-97A40F99541E}" srcOrd="0" destOrd="1" presId="urn:microsoft.com/office/officeart/2005/8/layout/chevron2"/>
    <dgm:cxn modelId="{CD171D89-D570-4F9F-A315-36822BFDDC54}" type="presOf" srcId="{A8D614A5-7B72-4638-AFF2-AE65B01C9784}" destId="{8137BB13-A0C4-4512-B747-072031A96C9A}" srcOrd="0" destOrd="0" presId="urn:microsoft.com/office/officeart/2005/8/layout/chevron2"/>
    <dgm:cxn modelId="{FA84815A-66F5-4815-97B6-911C0DCBF52A}" type="presOf" srcId="{4EFAA2A4-4E78-47B1-AE2E-A28A457E0B6B}" destId="{3B93763A-5301-47C5-A353-8CF28FBC2D20}" srcOrd="0" destOrd="0" presId="urn:microsoft.com/office/officeart/2005/8/layout/chevron2"/>
    <dgm:cxn modelId="{EEA7C11A-A039-4914-A87E-24BA774E9D87}" type="presOf" srcId="{FA4BC662-A711-4B75-8BE4-149F95E4F248}" destId="{F4BA68B1-0FD7-46BA-A413-5D1C828699FD}" srcOrd="0" destOrd="1" presId="urn:microsoft.com/office/officeart/2005/8/layout/chevron2"/>
    <dgm:cxn modelId="{1C1F9865-8F3B-43FC-ADEE-B3B4A6EFE813}" srcId="{1A428089-C338-46FD-907F-E6A10E7C4BB5}" destId="{B73AF495-B1F2-4467-AC78-E5B9D1E9E181}" srcOrd="0" destOrd="0" parTransId="{43F3D93C-A42A-4BF2-B9A4-581F4AA2748A}" sibTransId="{40EACCEF-98D5-4376-8D98-AAC2E142B001}"/>
    <dgm:cxn modelId="{7B13451C-DD4A-464A-9638-E56F1BC51C0E}" type="presParOf" srcId="{A7CEF5DC-055D-4690-AB5B-8B6681EAC330}" destId="{7B0548CC-1C2B-4DE8-84CA-83AE0E42C572}" srcOrd="0" destOrd="0" presId="urn:microsoft.com/office/officeart/2005/8/layout/chevron2"/>
    <dgm:cxn modelId="{ADE40F45-FA43-4C54-87DF-900A84FF143C}" type="presParOf" srcId="{7B0548CC-1C2B-4DE8-84CA-83AE0E42C572}" destId="{3B93763A-5301-47C5-A353-8CF28FBC2D20}" srcOrd="0" destOrd="0" presId="urn:microsoft.com/office/officeart/2005/8/layout/chevron2"/>
    <dgm:cxn modelId="{2C42C6A6-A84F-4277-A43C-A4E8C7E3EB4E}" type="presParOf" srcId="{7B0548CC-1C2B-4DE8-84CA-83AE0E42C572}" destId="{5BCA8030-D17B-4860-897A-97A40F99541E}" srcOrd="1" destOrd="0" presId="urn:microsoft.com/office/officeart/2005/8/layout/chevron2"/>
    <dgm:cxn modelId="{7CABE89B-CDF6-4CFA-BEE7-787BD16644CD}" type="presParOf" srcId="{A7CEF5DC-055D-4690-AB5B-8B6681EAC330}" destId="{659D29B6-F0CC-467F-9069-39920709B398}" srcOrd="1" destOrd="0" presId="urn:microsoft.com/office/officeart/2005/8/layout/chevron2"/>
    <dgm:cxn modelId="{D397C3DE-D75D-4ABB-A341-C6A01EB2D9F4}" type="presParOf" srcId="{A7CEF5DC-055D-4690-AB5B-8B6681EAC330}" destId="{9A267DB6-FF30-486C-A39D-9D2D08EA454C}" srcOrd="2" destOrd="0" presId="urn:microsoft.com/office/officeart/2005/8/layout/chevron2"/>
    <dgm:cxn modelId="{EED7EA26-AE5B-4DB6-9F36-286288873CC6}" type="presParOf" srcId="{9A267DB6-FF30-486C-A39D-9D2D08EA454C}" destId="{418BCA1C-27C9-4155-88FA-C1A5C7996214}" srcOrd="0" destOrd="0" presId="urn:microsoft.com/office/officeart/2005/8/layout/chevron2"/>
    <dgm:cxn modelId="{B5EC144D-795F-4FE5-BA15-14FB488C1E6E}" type="presParOf" srcId="{9A267DB6-FF30-486C-A39D-9D2D08EA454C}" destId="{A9E7C3EF-752C-4162-9242-35A2C7BD3A7C}" srcOrd="1" destOrd="0" presId="urn:microsoft.com/office/officeart/2005/8/layout/chevron2"/>
    <dgm:cxn modelId="{C07B3DF7-02F8-4350-A801-0110AC411603}" type="presParOf" srcId="{A7CEF5DC-055D-4690-AB5B-8B6681EAC330}" destId="{C76F07E4-4254-4198-9FE0-2BD65A1B8AF6}" srcOrd="3" destOrd="0" presId="urn:microsoft.com/office/officeart/2005/8/layout/chevron2"/>
    <dgm:cxn modelId="{290CB250-378D-4902-84C1-C24A79348C96}" type="presParOf" srcId="{A7CEF5DC-055D-4690-AB5B-8B6681EAC330}" destId="{06B10FEF-D5AE-41C8-AA0C-5FC648E949D0}" srcOrd="4" destOrd="0" presId="urn:microsoft.com/office/officeart/2005/8/layout/chevron2"/>
    <dgm:cxn modelId="{D42923D2-3DED-44E6-B0EE-802E4D7B8DA4}" type="presParOf" srcId="{06B10FEF-D5AE-41C8-AA0C-5FC648E949D0}" destId="{8137BB13-A0C4-4512-B747-072031A96C9A}" srcOrd="0" destOrd="0" presId="urn:microsoft.com/office/officeart/2005/8/layout/chevron2"/>
    <dgm:cxn modelId="{7CEEFD5D-79AD-46A0-BE75-32B5BCD4C299}" type="presParOf" srcId="{06B10FEF-D5AE-41C8-AA0C-5FC648E949D0}" destId="{F4BA68B1-0FD7-46BA-A413-5D1C828699FD}"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3763A-5301-47C5-A353-8CF28FBC2D20}">
      <dsp:nvSpPr>
        <dsp:cNvPr id="0" name=""/>
        <dsp:cNvSpPr/>
      </dsp:nvSpPr>
      <dsp:spPr>
        <a:xfrm rot="5400000">
          <a:off x="-108199" y="108867"/>
          <a:ext cx="721332" cy="504932"/>
        </a:xfrm>
        <a:prstGeom prst="chevron">
          <a:avLst/>
        </a:prstGeom>
        <a:solidFill>
          <a:srgbClr val="19BBD5"/>
        </a:solidFill>
        <a:ln w="25400" cap="flat" cmpd="sng" algn="ctr">
          <a:solidFill>
            <a:srgbClr val="19BB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a:t>Face Detection</a:t>
          </a:r>
        </a:p>
      </dsp:txBody>
      <dsp:txXfrm rot="-5400000">
        <a:off x="1" y="253133"/>
        <a:ext cx="504932" cy="216400"/>
      </dsp:txXfrm>
    </dsp:sp>
    <dsp:sp modelId="{5BCA8030-D17B-4860-897A-97A40F99541E}">
      <dsp:nvSpPr>
        <dsp:cNvPr id="0" name=""/>
        <dsp:cNvSpPr/>
      </dsp:nvSpPr>
      <dsp:spPr>
        <a:xfrm rot="5400000">
          <a:off x="1349050" y="-843450"/>
          <a:ext cx="468865" cy="2157102"/>
        </a:xfrm>
        <a:prstGeom prst="round2SameRect">
          <a:avLst/>
        </a:prstGeom>
        <a:noFill/>
        <a:ln w="25400" cap="flat" cmpd="sng" algn="ctr">
          <a:solidFill>
            <a:srgbClr val="19BBD5">
              <a:alpha val="97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rgbClr val="19BBD5"/>
              </a:solidFill>
              <a:latin typeface="Muli" panose="020B0604020202020204" charset="0"/>
            </a:rPr>
            <a:t>Detect person face</a:t>
          </a:r>
        </a:p>
        <a:p>
          <a:pPr marL="114300" lvl="1" indent="-114300" algn="l" defTabSz="577850">
            <a:lnSpc>
              <a:spcPct val="90000"/>
            </a:lnSpc>
            <a:spcBef>
              <a:spcPct val="0"/>
            </a:spcBef>
            <a:spcAft>
              <a:spcPct val="15000"/>
            </a:spcAft>
            <a:buChar char="••"/>
          </a:pPr>
          <a:r>
            <a:rPr lang="en-US" sz="1300" kern="1200" dirty="0">
              <a:solidFill>
                <a:srgbClr val="19BBD5"/>
              </a:solidFill>
              <a:latin typeface="Muli" panose="020B0604020202020204" charset="0"/>
            </a:rPr>
            <a:t>Crop the face</a:t>
          </a:r>
        </a:p>
      </dsp:txBody>
      <dsp:txXfrm rot="-5400000">
        <a:off x="504932" y="23556"/>
        <a:ext cx="2134214" cy="423089"/>
      </dsp:txXfrm>
    </dsp:sp>
    <dsp:sp modelId="{418BCA1C-27C9-4155-88FA-C1A5C7996214}">
      <dsp:nvSpPr>
        <dsp:cNvPr id="0" name=""/>
        <dsp:cNvSpPr/>
      </dsp:nvSpPr>
      <dsp:spPr>
        <a:xfrm rot="5400000">
          <a:off x="-108199" y="710563"/>
          <a:ext cx="721332" cy="504932"/>
        </a:xfrm>
        <a:prstGeom prst="chevron">
          <a:avLst/>
        </a:prstGeom>
        <a:solidFill>
          <a:srgbClr val="19BBD5"/>
        </a:solidFill>
        <a:ln w="25400" cap="flat" cmpd="sng" algn="ctr">
          <a:solidFill>
            <a:srgbClr val="19BB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a:t>Eye Detection</a:t>
          </a:r>
        </a:p>
      </dsp:txBody>
      <dsp:txXfrm rot="-5400000">
        <a:off x="1" y="854829"/>
        <a:ext cx="504932" cy="216400"/>
      </dsp:txXfrm>
    </dsp:sp>
    <dsp:sp modelId="{A9E7C3EF-752C-4162-9242-35A2C7BD3A7C}">
      <dsp:nvSpPr>
        <dsp:cNvPr id="0" name=""/>
        <dsp:cNvSpPr/>
      </dsp:nvSpPr>
      <dsp:spPr>
        <a:xfrm rot="5400000">
          <a:off x="1349050" y="-241754"/>
          <a:ext cx="468865" cy="2157102"/>
        </a:xfrm>
        <a:prstGeom prst="round2SameRect">
          <a:avLst/>
        </a:prstGeom>
        <a:noFill/>
        <a:ln w="25400" cap="flat" cmpd="sng" algn="ctr">
          <a:solidFill>
            <a:srgbClr val="19BBD5"/>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rgbClr val="19BBD5"/>
              </a:solidFill>
            </a:rPr>
            <a:t>Detect  the eye</a:t>
          </a:r>
        </a:p>
        <a:p>
          <a:pPr marL="114300" lvl="1" indent="-114300" algn="l" defTabSz="577850">
            <a:lnSpc>
              <a:spcPct val="90000"/>
            </a:lnSpc>
            <a:spcBef>
              <a:spcPct val="0"/>
            </a:spcBef>
            <a:spcAft>
              <a:spcPct val="15000"/>
            </a:spcAft>
            <a:buChar char="••"/>
          </a:pPr>
          <a:r>
            <a:rPr lang="en-US" sz="1300" kern="1200" dirty="0">
              <a:solidFill>
                <a:srgbClr val="19BBD5"/>
              </a:solidFill>
            </a:rPr>
            <a:t>Extract the eye</a:t>
          </a:r>
        </a:p>
      </dsp:txBody>
      <dsp:txXfrm rot="-5400000">
        <a:off x="504932" y="625252"/>
        <a:ext cx="2134214" cy="423089"/>
      </dsp:txXfrm>
    </dsp:sp>
    <dsp:sp modelId="{8137BB13-A0C4-4512-B747-072031A96C9A}">
      <dsp:nvSpPr>
        <dsp:cNvPr id="0" name=""/>
        <dsp:cNvSpPr/>
      </dsp:nvSpPr>
      <dsp:spPr>
        <a:xfrm rot="5400000">
          <a:off x="-108199" y="1312260"/>
          <a:ext cx="721332" cy="504932"/>
        </a:xfrm>
        <a:prstGeom prst="chevron">
          <a:avLst/>
        </a:prstGeom>
        <a:solidFill>
          <a:srgbClr val="19BBD5"/>
        </a:solidFill>
        <a:ln w="25400" cap="flat" cmpd="sng" algn="ctr">
          <a:solidFill>
            <a:srgbClr val="19BB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a:t>Eyeball Movement</a:t>
          </a:r>
        </a:p>
      </dsp:txBody>
      <dsp:txXfrm rot="-5400000">
        <a:off x="1" y="1456526"/>
        <a:ext cx="504932" cy="216400"/>
      </dsp:txXfrm>
    </dsp:sp>
    <dsp:sp modelId="{F4BA68B1-0FD7-46BA-A413-5D1C828699FD}">
      <dsp:nvSpPr>
        <dsp:cNvPr id="0" name=""/>
        <dsp:cNvSpPr/>
      </dsp:nvSpPr>
      <dsp:spPr>
        <a:xfrm rot="5400000">
          <a:off x="1349050" y="359942"/>
          <a:ext cx="468865" cy="2157102"/>
        </a:xfrm>
        <a:prstGeom prst="round2SameRect">
          <a:avLst/>
        </a:prstGeom>
        <a:noFill/>
        <a:ln w="25400" cap="flat" cmpd="sng" algn="ctr">
          <a:solidFill>
            <a:srgbClr val="19BBD5"/>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rgbClr val="19BBD5"/>
              </a:solidFill>
            </a:rPr>
            <a:t>Detect eyeball movement</a:t>
          </a:r>
        </a:p>
        <a:p>
          <a:pPr marL="114300" lvl="1" indent="-114300" algn="l" defTabSz="577850">
            <a:lnSpc>
              <a:spcPct val="90000"/>
            </a:lnSpc>
            <a:spcBef>
              <a:spcPct val="0"/>
            </a:spcBef>
            <a:spcAft>
              <a:spcPct val="15000"/>
            </a:spcAft>
            <a:buChar char="••"/>
          </a:pPr>
          <a:r>
            <a:rPr lang="en-US" sz="1300" kern="1200" dirty="0">
              <a:solidFill>
                <a:srgbClr val="19BBD5"/>
              </a:solidFill>
            </a:rPr>
            <a:t>Detect direction of eyeball</a:t>
          </a:r>
        </a:p>
      </dsp:txBody>
      <dsp:txXfrm rot="-5400000">
        <a:off x="504932" y="1226948"/>
        <a:ext cx="2134214" cy="4230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dk1"/>
                </a:solidFill>
                <a:effectLst/>
                <a:latin typeface="+mn-lt"/>
                <a:ea typeface="+mn-ea"/>
                <a:cs typeface="+mn-cs"/>
              </a:rPr>
              <a:t>In this study, the authors offer a novel approach for approximating the pupil plane by first building the front and back planes and then approximating the point-of-regard using cross-ratio invariance. </a:t>
            </a:r>
          </a:p>
          <a:p>
            <a:pPr marL="171450" indent="-171450">
              <a:buFont typeface="Arial" panose="020B0604020202020204" pitchFamily="34" charset="0"/>
              <a:buChar char="•"/>
            </a:pPr>
            <a:r>
              <a:rPr lang="en-US" sz="1200" b="0" i="0" kern="1200">
                <a:solidFill>
                  <a:schemeClr val="dk1"/>
                </a:solidFill>
                <a:effectLst/>
                <a:latin typeface="+mn-lt"/>
                <a:ea typeface="+mn-ea"/>
                <a:cs typeface="+mn-cs"/>
              </a:rPr>
              <a:t>. The built-in response mechanism will activate in the event of an emergency and notify the person who needs to know.</a:t>
            </a:r>
            <a:r>
              <a:rPr lang="en-IN" sz="1200" b="0" i="0" u="none" strike="noStrike" noProof="0">
                <a:latin typeface="Calibri"/>
              </a:rPr>
              <a:t>.</a:t>
            </a:r>
            <a:endParaRPr lang="en-US" sz="1200" b="0" i="0" kern="1200">
              <a:solidFill>
                <a:schemeClr val="dk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7AF0A7F-63ED-4C9D-A56D-055B62FDCFE0}" type="slidenum">
              <a:rPr lang="en-IN" smtClean="0"/>
              <a:t>4</a:t>
            </a:fld>
            <a:endParaRPr lang="en-IN"/>
          </a:p>
        </p:txBody>
      </p:sp>
    </p:spTree>
    <p:extLst>
      <p:ext uri="{BB962C8B-B14F-4D97-AF65-F5344CB8AC3E}">
        <p14:creationId xmlns:p14="http://schemas.microsoft.com/office/powerpoint/2010/main" val="1965150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dk1"/>
                </a:solidFill>
                <a:effectLst/>
                <a:latin typeface="+mn-lt"/>
                <a:ea typeface="+mn-ea"/>
                <a:cs typeface="+mn-cs"/>
              </a:rPr>
              <a:t>By moving their hands, users of the gesture system will be able to maneuver their wheelchair forward, backward, left, and right. the suggested wheelchair began operating with 5° less angles for forward and backward movement and 3° fewer angles for left and right movement.</a:t>
            </a:r>
          </a:p>
          <a:p>
            <a:pPr marL="171450" indent="-171450">
              <a:buFont typeface="Arial" panose="020B0604020202020204" pitchFamily="34" charset="0"/>
              <a:buChar char="•"/>
            </a:pPr>
            <a:r>
              <a:rPr lang="en-US" sz="1200" b="0" i="0" kern="1200">
                <a:solidFill>
                  <a:schemeClr val="dk1"/>
                </a:solidFill>
                <a:effectLst/>
                <a:latin typeface="+mn-lt"/>
                <a:ea typeface="+mn-ea"/>
                <a:cs typeface="+mn-cs"/>
              </a:rPr>
              <a:t>The minimal threshold angle for a wheelchair powered by a microcontroller is compared in this study.</a:t>
            </a:r>
          </a:p>
        </p:txBody>
      </p:sp>
      <p:sp>
        <p:nvSpPr>
          <p:cNvPr id="4" name="Slide Number Placeholder 3"/>
          <p:cNvSpPr>
            <a:spLocks noGrp="1"/>
          </p:cNvSpPr>
          <p:nvPr>
            <p:ph type="sldNum" sz="quarter" idx="5"/>
          </p:nvPr>
        </p:nvSpPr>
        <p:spPr/>
        <p:txBody>
          <a:bodyPr/>
          <a:lstStyle/>
          <a:p>
            <a:fld id="{27AF0A7F-63ED-4C9D-A56D-055B62FDCFE0}" type="slidenum">
              <a:rPr lang="en-IN" smtClean="0"/>
              <a:t>5</a:t>
            </a:fld>
            <a:endParaRPr lang="en-IN"/>
          </a:p>
        </p:txBody>
      </p:sp>
    </p:spTree>
    <p:extLst>
      <p:ext uri="{BB962C8B-B14F-4D97-AF65-F5344CB8AC3E}">
        <p14:creationId xmlns:p14="http://schemas.microsoft.com/office/powerpoint/2010/main" val="301056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dk1"/>
                </a:solidFill>
                <a:effectLst/>
                <a:latin typeface="+mn-lt"/>
                <a:ea typeface="+mn-ea"/>
                <a:cs typeface="+mn-cs"/>
              </a:rPr>
              <a:t>Their suggested method's primary objective is to improve the computer experience for those with physical disabilities by helping them get past obstacles like using a mouse.</a:t>
            </a:r>
          </a:p>
          <a:p>
            <a:pPr marL="171450" indent="-171450">
              <a:buFont typeface="Arial" panose="020B0604020202020204" pitchFamily="34" charset="0"/>
              <a:buChar char="•"/>
            </a:pPr>
            <a:r>
              <a:rPr lang="en-US" sz="1200" b="0" i="0" kern="1200">
                <a:solidFill>
                  <a:schemeClr val="dk1"/>
                </a:solidFill>
                <a:effectLst/>
                <a:latin typeface="+mn-lt"/>
                <a:ea typeface="+mn-ea"/>
                <a:cs typeface="+mn-cs"/>
              </a:rPr>
              <a:t>Because of the methods used, this wheelchair is equally suited for persons who wear glasses, unlike traditional wheelchairs.</a:t>
            </a:r>
            <a:endParaRPr lang="en-IN"/>
          </a:p>
        </p:txBody>
      </p:sp>
      <p:sp>
        <p:nvSpPr>
          <p:cNvPr id="4" name="Slide Number Placeholder 3"/>
          <p:cNvSpPr>
            <a:spLocks noGrp="1"/>
          </p:cNvSpPr>
          <p:nvPr>
            <p:ph type="sldNum" sz="quarter" idx="5"/>
          </p:nvPr>
        </p:nvSpPr>
        <p:spPr/>
        <p:txBody>
          <a:bodyPr/>
          <a:lstStyle/>
          <a:p>
            <a:fld id="{27AF0A7F-63ED-4C9D-A56D-055B62FDCFE0}" type="slidenum">
              <a:rPr lang="en-IN" smtClean="0"/>
              <a:t>6</a:t>
            </a:fld>
            <a:endParaRPr lang="en-IN"/>
          </a:p>
        </p:txBody>
      </p:sp>
    </p:spTree>
    <p:extLst>
      <p:ext uri="{BB962C8B-B14F-4D97-AF65-F5344CB8AC3E}">
        <p14:creationId xmlns:p14="http://schemas.microsoft.com/office/powerpoint/2010/main" val="72847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2396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934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rot="10800000" flipH="1">
            <a:off x="3919993" y="3977033"/>
            <a:ext cx="1303500" cy="11283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3809057" y="-81000"/>
            <a:ext cx="1525500" cy="1761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1400175" y="1991825"/>
            <a:ext cx="6343500" cy="1159800"/>
          </a:xfrm>
          <a:prstGeom prst="rect">
            <a:avLst/>
          </a:prstGeom>
        </p:spPr>
        <p:txBody>
          <a:bodyPr wrap="square" lIns="91425" tIns="91425" rIns="91425" bIns="91425" anchor="ctr"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2" name="Shape 1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marL="0" lvl="0" indent="0">
              <a:spcBef>
                <a:spcPts val="0"/>
              </a:spcBef>
              <a:buNone/>
            </a:pPr>
            <a:endParaRPr/>
          </a:p>
        </p:txBody>
      </p:sp>
      <p:grpSp>
        <p:nvGrpSpPr>
          <p:cNvPr id="16" name="Shape 16"/>
          <p:cNvGrpSpPr/>
          <p:nvPr/>
        </p:nvGrpSpPr>
        <p:grpSpPr>
          <a:xfrm>
            <a:off x="5549153" y="1029780"/>
            <a:ext cx="404640" cy="374059"/>
            <a:chOff x="5975075" y="2327500"/>
            <a:chExt cx="420100" cy="388350"/>
          </a:xfrm>
        </p:grpSpPr>
        <p:sp>
          <p:nvSpPr>
            <p:cNvPr id="17" name="Shape 1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8" name="Shape 1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19" name="Shape 19"/>
          <p:cNvSpPr/>
          <p:nvPr/>
        </p:nvSpPr>
        <p:spPr>
          <a:xfrm>
            <a:off x="3253021" y="113273"/>
            <a:ext cx="225085" cy="38996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marL="0" lvl="0" indent="0">
              <a:spcBef>
                <a:spcPts val="0"/>
              </a:spcBef>
              <a:buNone/>
            </a:pPr>
            <a:endParaRPr/>
          </a:p>
        </p:txBody>
      </p:sp>
      <p:grpSp>
        <p:nvGrpSpPr>
          <p:cNvPr id="20" name="Shape 20"/>
          <p:cNvGrpSpPr/>
          <p:nvPr/>
        </p:nvGrpSpPr>
        <p:grpSpPr>
          <a:xfrm>
            <a:off x="4380526" y="515192"/>
            <a:ext cx="382958" cy="607111"/>
            <a:chOff x="6718575" y="2318625"/>
            <a:chExt cx="256950" cy="407375"/>
          </a:xfrm>
        </p:grpSpPr>
        <p:sp>
          <p:nvSpPr>
            <p:cNvPr id="21" name="Shape 2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9" name="Shape 29"/>
          <p:cNvGrpSpPr/>
          <p:nvPr/>
        </p:nvGrpSpPr>
        <p:grpSpPr>
          <a:xfrm>
            <a:off x="3199464" y="902959"/>
            <a:ext cx="395018" cy="403297"/>
            <a:chOff x="3951850" y="2985350"/>
            <a:chExt cx="407950" cy="416500"/>
          </a:xfrm>
        </p:grpSpPr>
        <p:sp>
          <p:nvSpPr>
            <p:cNvPr id="30" name="Shape 3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34" name="Shape 34"/>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
        <p:nvSpPr>
          <p:cNvPr id="36" name="Shape 36"/>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 name="Shape 38"/>
          <p:cNvSpPr/>
          <p:nvPr/>
        </p:nvSpPr>
        <p:spPr>
          <a:xfrm>
            <a:off x="5370705" y="4867761"/>
            <a:ext cx="312503"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nvGrpSpPr>
          <p:cNvPr id="39" name="Shape 39"/>
          <p:cNvGrpSpPr/>
          <p:nvPr/>
        </p:nvGrpSpPr>
        <p:grpSpPr>
          <a:xfrm>
            <a:off x="5772009" y="4056440"/>
            <a:ext cx="573943" cy="550550"/>
            <a:chOff x="5241175" y="4959100"/>
            <a:chExt cx="539775" cy="517775"/>
          </a:xfrm>
        </p:grpSpPr>
        <p:sp>
          <p:nvSpPr>
            <p:cNvPr id="40" name="Shape 4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41" name="Shape 4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42" name="Shape 4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43" name="Shape 4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45" name="Shape 4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46" name="Shape 46"/>
          <p:cNvSpPr/>
          <p:nvPr/>
        </p:nvSpPr>
        <p:spPr>
          <a:xfrm>
            <a:off x="3429208" y="3904791"/>
            <a:ext cx="377839" cy="343685"/>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47"/>
        <p:cNvGrpSpPr/>
        <p:nvPr/>
      </p:nvGrpSpPr>
      <p:grpSpPr>
        <a:xfrm>
          <a:off x="0" y="0"/>
          <a:ext cx="0" cy="0"/>
          <a:chOff x="0" y="0"/>
          <a:chExt cx="0" cy="0"/>
        </a:xfrm>
      </p:grpSpPr>
      <p:sp>
        <p:nvSpPr>
          <p:cNvPr id="48" name="Shape 48"/>
          <p:cNvSpPr/>
          <p:nvPr/>
        </p:nvSpPr>
        <p:spPr>
          <a:xfrm rot="10800000" flipH="1">
            <a:off x="-94969" y="303826"/>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 name="Shape 49"/>
          <p:cNvSpPr/>
          <p:nvPr/>
        </p:nvSpPr>
        <p:spPr>
          <a:xfrm rot="5400000">
            <a:off x="559400" y="1538825"/>
            <a:ext cx="1788000" cy="2064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Shape 50"/>
          <p:cNvSpPr txBox="1">
            <a:spLocks noGrp="1"/>
          </p:cNvSpPr>
          <p:nvPr>
            <p:ph type="ctrTitle"/>
          </p:nvPr>
        </p:nvSpPr>
        <p:spPr>
          <a:xfrm>
            <a:off x="2743200" y="1735750"/>
            <a:ext cx="5638800" cy="1159800"/>
          </a:xfrm>
          <a:prstGeom prst="rect">
            <a:avLst/>
          </a:prstGeom>
        </p:spPr>
        <p:txBody>
          <a:bodyPr wrap="square" lIns="91425" tIns="91425" rIns="91425" bIns="91425" anchor="b" anchorCtr="0"/>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a:endParaRPr/>
          </a:p>
        </p:txBody>
      </p:sp>
      <p:sp>
        <p:nvSpPr>
          <p:cNvPr id="51" name="Shape 51"/>
          <p:cNvSpPr txBox="1">
            <a:spLocks noGrp="1"/>
          </p:cNvSpPr>
          <p:nvPr>
            <p:ph type="subTitle" idx="1"/>
          </p:nvPr>
        </p:nvSpPr>
        <p:spPr>
          <a:xfrm>
            <a:off x="2743200" y="2821004"/>
            <a:ext cx="5696100" cy="784800"/>
          </a:xfrm>
          <a:prstGeom prst="rect">
            <a:avLst/>
          </a:prstGeom>
        </p:spPr>
        <p:txBody>
          <a:bodyPr wrap="square" lIns="91425" tIns="91425" rIns="91425" bIns="91425" anchor="t" anchorCtr="0"/>
          <a:lstStyle>
            <a:lvl1pPr lvl="0" rtl="0">
              <a:spcBef>
                <a:spcPts val="0"/>
              </a:spcBef>
              <a:buSzPts val="1400"/>
              <a:buNone/>
              <a:defRPr/>
            </a:lvl1pPr>
            <a:lvl2pPr lvl="1" rtl="0">
              <a:spcBef>
                <a:spcPts val="0"/>
              </a:spcBef>
              <a:buSzPts val="1400"/>
              <a:buNone/>
              <a:defRPr/>
            </a:lvl2pPr>
            <a:lvl3pPr lvl="2" rtl="0">
              <a:spcBef>
                <a:spcPts val="0"/>
              </a:spcBef>
              <a:buSzPts val="1400"/>
              <a:buNone/>
              <a:defRPr/>
            </a:lvl3pPr>
            <a:lvl4pPr lvl="3" rtl="0">
              <a:spcBef>
                <a:spcPts val="0"/>
              </a:spcBef>
              <a:buSzPts val="1400"/>
              <a:buNone/>
              <a:defRPr/>
            </a:lvl4pPr>
            <a:lvl5pPr lvl="4" rtl="0">
              <a:spcBef>
                <a:spcPts val="0"/>
              </a:spcBef>
              <a:buSzPts val="1400"/>
              <a:buNone/>
              <a:defRPr/>
            </a:lvl5pPr>
            <a:lvl6pPr lvl="5" rtl="0">
              <a:spcBef>
                <a:spcPts val="0"/>
              </a:spcBef>
              <a:buSzPts val="1400"/>
              <a:buNone/>
              <a:defRPr/>
            </a:lvl6pPr>
            <a:lvl7pPr lvl="6" rtl="0">
              <a:spcBef>
                <a:spcPts val="0"/>
              </a:spcBef>
              <a:buSzPts val="1400"/>
              <a:buNone/>
              <a:defRPr/>
            </a:lvl7pPr>
            <a:lvl8pPr lvl="7" rtl="0">
              <a:spcBef>
                <a:spcPts val="0"/>
              </a:spcBef>
              <a:buSzPts val="1400"/>
              <a:buNone/>
              <a:defRPr/>
            </a:lvl8pPr>
            <a:lvl9pPr lvl="8" rtl="0">
              <a:spcBef>
                <a:spcPts val="0"/>
              </a:spcBef>
              <a:buSzPts val="1400"/>
              <a:buNone/>
              <a:defRPr/>
            </a:lvl9pPr>
          </a:lstStyle>
          <a:p>
            <a:endParaRPr/>
          </a:p>
        </p:txBody>
      </p:sp>
      <p:sp>
        <p:nvSpPr>
          <p:cNvPr id="52" name="Shape 52"/>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 name="Shape 5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54" name="Shape 54"/>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 name="Shape 55"/>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marL="0" lvl="0" indent="0">
              <a:spcBef>
                <a:spcPts val="0"/>
              </a:spcBef>
              <a:buNone/>
            </a:pPr>
            <a:endParaRPr/>
          </a:p>
        </p:txBody>
      </p:sp>
      <p:grpSp>
        <p:nvGrpSpPr>
          <p:cNvPr id="56" name="Shape 56"/>
          <p:cNvGrpSpPr/>
          <p:nvPr/>
        </p:nvGrpSpPr>
        <p:grpSpPr>
          <a:xfrm>
            <a:off x="996359" y="1070668"/>
            <a:ext cx="351204" cy="324661"/>
            <a:chOff x="5975075" y="2327500"/>
            <a:chExt cx="420100" cy="388350"/>
          </a:xfrm>
        </p:grpSpPr>
        <p:sp>
          <p:nvSpPr>
            <p:cNvPr id="57" name="Shape 5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59" name="Shape 59"/>
          <p:cNvSpPr/>
          <p:nvPr/>
        </p:nvSpPr>
        <p:spPr>
          <a:xfrm>
            <a:off x="393600" y="3346627"/>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marL="0" lvl="0" indent="0">
              <a:spcBef>
                <a:spcPts val="0"/>
              </a:spcBef>
              <a:buNone/>
            </a:pPr>
            <a:endParaRPr/>
          </a:p>
        </p:txBody>
      </p:sp>
      <p:grpSp>
        <p:nvGrpSpPr>
          <p:cNvPr id="60" name="Shape 60"/>
          <p:cNvGrpSpPr/>
          <p:nvPr/>
        </p:nvGrpSpPr>
        <p:grpSpPr>
          <a:xfrm>
            <a:off x="305253" y="553856"/>
            <a:ext cx="247469" cy="392302"/>
            <a:chOff x="6718575" y="2318625"/>
            <a:chExt cx="256950" cy="407375"/>
          </a:xfrm>
        </p:grpSpPr>
        <p:sp>
          <p:nvSpPr>
            <p:cNvPr id="61" name="Shape 6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 name="Shape 6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 name="Shape 6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 name="Shape 6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 name="Shape 6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 name="Shape 6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 name="Shape 6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9" name="Shape 69"/>
          <p:cNvGrpSpPr/>
          <p:nvPr/>
        </p:nvGrpSpPr>
        <p:grpSpPr>
          <a:xfrm>
            <a:off x="1419984" y="3634331"/>
            <a:ext cx="342882" cy="350068"/>
            <a:chOff x="3951850" y="2985350"/>
            <a:chExt cx="407950" cy="416500"/>
          </a:xfrm>
        </p:grpSpPr>
        <p:sp>
          <p:nvSpPr>
            <p:cNvPr id="70" name="Shape 7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 name="Shape 7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74" name="Shape 74"/>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a:off x="1019338" y="4167058"/>
            <a:ext cx="248073" cy="24805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nvGrpSpPr>
          <p:cNvPr id="79" name="Shape 79"/>
          <p:cNvGrpSpPr/>
          <p:nvPr/>
        </p:nvGrpSpPr>
        <p:grpSpPr>
          <a:xfrm>
            <a:off x="-50285" y="1452794"/>
            <a:ext cx="624844" cy="599376"/>
            <a:chOff x="5241175" y="4959100"/>
            <a:chExt cx="539775" cy="517775"/>
          </a:xfrm>
        </p:grpSpPr>
        <p:sp>
          <p:nvSpPr>
            <p:cNvPr id="80" name="Shape 8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86" name="Shape 86"/>
          <p:cNvSpPr/>
          <p:nvPr/>
        </p:nvSpPr>
        <p:spPr>
          <a:xfrm>
            <a:off x="47199" y="4430470"/>
            <a:ext cx="505231" cy="459562"/>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27"/>
        <p:cNvGrpSpPr/>
        <p:nvPr/>
      </p:nvGrpSpPr>
      <p:grpSpPr>
        <a:xfrm>
          <a:off x="0" y="0"/>
          <a:ext cx="0" cy="0"/>
          <a:chOff x="0" y="0"/>
          <a:chExt cx="0" cy="0"/>
        </a:xfrm>
      </p:grpSpPr>
      <p:sp>
        <p:nvSpPr>
          <p:cNvPr id="128" name="Shape 128"/>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 name="Shape 129"/>
          <p:cNvSpPr/>
          <p:nvPr/>
        </p:nvSpPr>
        <p:spPr>
          <a:xfrm rot="5400000">
            <a:off x="499599" y="157100"/>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Shape 130"/>
          <p:cNvSpPr txBox="1">
            <a:spLocks noGrp="1"/>
          </p:cNvSpPr>
          <p:nvPr>
            <p:ph type="title"/>
          </p:nvPr>
        </p:nvSpPr>
        <p:spPr>
          <a:xfrm>
            <a:off x="1732700" y="1735600"/>
            <a:ext cx="4944300" cy="645300"/>
          </a:xfrm>
          <a:prstGeom prst="rect">
            <a:avLst/>
          </a:prstGeom>
        </p:spPr>
        <p:txBody>
          <a:bodyPr wrap="square" lIns="91425" tIns="91425" rIns="91425" bIns="91425" anchor="b" anchorCtr="0"/>
          <a:lstStyle>
            <a:lvl1pPr lvl="0">
              <a:spcBef>
                <a:spcPts val="0"/>
              </a:spcBef>
              <a:buSzPts val="4000"/>
              <a:buNone/>
              <a:defRPr/>
            </a:lvl1pPr>
            <a:lvl2pPr lvl="1">
              <a:spcBef>
                <a:spcPts val="0"/>
              </a:spcBef>
              <a:buSzPts val="4000"/>
              <a:buNone/>
              <a:defRPr/>
            </a:lvl2pPr>
            <a:lvl3pPr lvl="2">
              <a:spcBef>
                <a:spcPts val="0"/>
              </a:spcBef>
              <a:buSzPts val="4000"/>
              <a:buNone/>
              <a:defRPr/>
            </a:lvl3pPr>
            <a:lvl4pPr lvl="3">
              <a:spcBef>
                <a:spcPts val="0"/>
              </a:spcBef>
              <a:buSzPts val="4000"/>
              <a:buNone/>
              <a:defRPr/>
            </a:lvl4pPr>
            <a:lvl5pPr lvl="4">
              <a:spcBef>
                <a:spcPts val="0"/>
              </a:spcBef>
              <a:buSzPts val="4000"/>
              <a:buNone/>
              <a:defRPr/>
            </a:lvl5pPr>
            <a:lvl6pPr lvl="5">
              <a:spcBef>
                <a:spcPts val="0"/>
              </a:spcBef>
              <a:buSzPts val="4000"/>
              <a:buNone/>
              <a:defRPr/>
            </a:lvl6pPr>
            <a:lvl7pPr lvl="6">
              <a:spcBef>
                <a:spcPts val="0"/>
              </a:spcBef>
              <a:buSzPts val="4000"/>
              <a:buNone/>
              <a:defRPr/>
            </a:lvl7pPr>
            <a:lvl8pPr lvl="7">
              <a:spcBef>
                <a:spcPts val="0"/>
              </a:spcBef>
              <a:buSzPts val="4000"/>
              <a:buNone/>
              <a:defRPr/>
            </a:lvl8pPr>
            <a:lvl9pPr lvl="8">
              <a:spcBef>
                <a:spcPts val="0"/>
              </a:spcBef>
              <a:buSzPts val="4000"/>
              <a:buNone/>
              <a:defRPr/>
            </a:lvl9pPr>
          </a:lstStyle>
          <a:p>
            <a:endParaRPr/>
          </a:p>
        </p:txBody>
      </p:sp>
      <p:sp>
        <p:nvSpPr>
          <p:cNvPr id="131" name="Shape 131"/>
          <p:cNvSpPr txBox="1">
            <a:spLocks noGrp="1"/>
          </p:cNvSpPr>
          <p:nvPr>
            <p:ph type="body" idx="1"/>
          </p:nvPr>
        </p:nvSpPr>
        <p:spPr>
          <a:xfrm>
            <a:off x="1732700" y="2255125"/>
            <a:ext cx="4944300" cy="1659900"/>
          </a:xfrm>
          <a:prstGeom prst="rect">
            <a:avLst/>
          </a:prstGeom>
        </p:spPr>
        <p:txBody>
          <a:bodyPr wrap="square" lIns="91425" tIns="91425" rIns="91425" bIns="91425" anchor="t" anchorCtr="0"/>
          <a:lstStyle>
            <a:lvl1pPr lvl="0">
              <a:spcBef>
                <a:spcPts val="0"/>
              </a:spcBef>
              <a:buSzPts val="1400"/>
              <a:buFont typeface="Muli"/>
              <a:buChar char="◇"/>
              <a:defRPr>
                <a:latin typeface="Muli"/>
                <a:ea typeface="Muli"/>
                <a:cs typeface="Muli"/>
                <a:sym typeface="Muli"/>
              </a:defRPr>
            </a:lvl1pPr>
            <a:lvl2pPr lvl="1">
              <a:spcBef>
                <a:spcPts val="0"/>
              </a:spcBef>
              <a:buSzPts val="1400"/>
              <a:buFont typeface="Muli"/>
              <a:buChar char="￭"/>
              <a:defRPr>
                <a:latin typeface="Muli"/>
                <a:ea typeface="Muli"/>
                <a:cs typeface="Muli"/>
                <a:sym typeface="Muli"/>
              </a:defRPr>
            </a:lvl2pPr>
            <a:lvl3pPr lvl="2">
              <a:spcBef>
                <a:spcPts val="0"/>
              </a:spcBef>
              <a:buSzPts val="1400"/>
              <a:buFont typeface="Muli"/>
              <a:buChar char="￮"/>
              <a:defRPr>
                <a:latin typeface="Muli"/>
                <a:ea typeface="Muli"/>
                <a:cs typeface="Muli"/>
                <a:sym typeface="Muli"/>
              </a:defRPr>
            </a:lvl3pPr>
            <a:lvl4pPr lvl="3">
              <a:spcBef>
                <a:spcPts val="0"/>
              </a:spcBef>
              <a:buSzPts val="1400"/>
              <a:buFont typeface="Muli"/>
              <a:buChar char="●"/>
              <a:defRPr>
                <a:latin typeface="Muli"/>
                <a:ea typeface="Muli"/>
                <a:cs typeface="Muli"/>
                <a:sym typeface="Muli"/>
              </a:defRPr>
            </a:lvl4pPr>
            <a:lvl5pPr lvl="4">
              <a:spcBef>
                <a:spcPts val="0"/>
              </a:spcBef>
              <a:buSzPts val="1400"/>
              <a:buFont typeface="Muli"/>
              <a:buChar char="○"/>
              <a:defRPr>
                <a:latin typeface="Muli"/>
                <a:ea typeface="Muli"/>
                <a:cs typeface="Muli"/>
                <a:sym typeface="Muli"/>
              </a:defRPr>
            </a:lvl5pPr>
            <a:lvl6pPr lvl="5">
              <a:spcBef>
                <a:spcPts val="0"/>
              </a:spcBef>
              <a:buSzPts val="1400"/>
              <a:buFont typeface="Muli"/>
              <a:buChar char="■"/>
              <a:defRPr>
                <a:latin typeface="Muli"/>
                <a:ea typeface="Muli"/>
                <a:cs typeface="Muli"/>
                <a:sym typeface="Muli"/>
              </a:defRPr>
            </a:lvl6pPr>
            <a:lvl7pPr lvl="6">
              <a:spcBef>
                <a:spcPts val="0"/>
              </a:spcBef>
              <a:buSzPts val="1400"/>
              <a:buFont typeface="Muli"/>
              <a:buChar char="●"/>
              <a:defRPr>
                <a:latin typeface="Muli"/>
                <a:ea typeface="Muli"/>
                <a:cs typeface="Muli"/>
                <a:sym typeface="Muli"/>
              </a:defRPr>
            </a:lvl7pPr>
            <a:lvl8pPr lvl="7">
              <a:spcBef>
                <a:spcPts val="0"/>
              </a:spcBef>
              <a:buSzPts val="1400"/>
              <a:buFont typeface="Muli"/>
              <a:buChar char="○"/>
              <a:defRPr>
                <a:latin typeface="Muli"/>
                <a:ea typeface="Muli"/>
                <a:cs typeface="Muli"/>
                <a:sym typeface="Muli"/>
              </a:defRPr>
            </a:lvl8pPr>
            <a:lvl9pPr lvl="8">
              <a:spcBef>
                <a:spcPts val="0"/>
              </a:spcBef>
              <a:buSzPts val="1400"/>
              <a:buFont typeface="Muli"/>
              <a:buChar char="■"/>
              <a:defRPr>
                <a:latin typeface="Muli"/>
                <a:ea typeface="Muli"/>
                <a:cs typeface="Muli"/>
                <a:sym typeface="Muli"/>
              </a:defRPr>
            </a:lvl9pPr>
          </a:lstStyle>
          <a:p>
            <a:endParaRPr/>
          </a:p>
        </p:txBody>
      </p:sp>
      <p:sp>
        <p:nvSpPr>
          <p:cNvPr id="132" name="Shape 132"/>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3" name="Shape 133"/>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34" name="Shape 13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5" name="Shape 13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marL="0" lvl="0" indent="0">
              <a:spcBef>
                <a:spcPts val="0"/>
              </a:spcBef>
              <a:buNone/>
            </a:pPr>
            <a:endParaRPr/>
          </a:p>
        </p:txBody>
      </p:sp>
      <p:sp>
        <p:nvSpPr>
          <p:cNvPr id="136" name="Shape 13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7" name="Shape 137"/>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
        <p:nvSpPr>
          <p:cNvPr id="138" name="Shape 13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39" name="Shape 13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140" name="Shape 140"/>
          <p:cNvGrpSpPr/>
          <p:nvPr/>
        </p:nvGrpSpPr>
        <p:grpSpPr>
          <a:xfrm>
            <a:off x="1729784" y="61068"/>
            <a:ext cx="351204" cy="324661"/>
            <a:chOff x="5975075" y="2327500"/>
            <a:chExt cx="420100" cy="388350"/>
          </a:xfrm>
        </p:grpSpPr>
        <p:sp>
          <p:nvSpPr>
            <p:cNvPr id="141" name="Shape 14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42" name="Shape 14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143" name="Shape 143"/>
          <p:cNvSpPr/>
          <p:nvPr/>
        </p:nvSpPr>
        <p:spPr>
          <a:xfrm>
            <a:off x="203100" y="1270177"/>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marL="0" lvl="0" indent="0">
              <a:spcBef>
                <a:spcPts val="0"/>
              </a:spcBef>
              <a:buNone/>
            </a:pPr>
            <a:endParaRPr/>
          </a:p>
        </p:txBody>
      </p:sp>
      <p:sp>
        <p:nvSpPr>
          <p:cNvPr id="144" name="Shape 144"/>
          <p:cNvSpPr/>
          <p:nvPr/>
        </p:nvSpPr>
        <p:spPr>
          <a:xfrm>
            <a:off x="8772688" y="4461808"/>
            <a:ext cx="248073" cy="24805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nvGrpSpPr>
          <p:cNvPr id="145" name="Shape 145"/>
          <p:cNvGrpSpPr/>
          <p:nvPr/>
        </p:nvGrpSpPr>
        <p:grpSpPr>
          <a:xfrm>
            <a:off x="7354067" y="3426715"/>
            <a:ext cx="455624" cy="437054"/>
            <a:chOff x="5241175" y="4959100"/>
            <a:chExt cx="539775" cy="517775"/>
          </a:xfrm>
        </p:grpSpPr>
        <p:sp>
          <p:nvSpPr>
            <p:cNvPr id="146" name="Shape 14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47" name="Shape 14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48" name="Shape 14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49" name="Shape 14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50" name="Shape 15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grpSp>
      <p:sp>
        <p:nvSpPr>
          <p:cNvPr id="152" name="Shape 152"/>
          <p:cNvSpPr/>
          <p:nvPr/>
        </p:nvSpPr>
        <p:spPr>
          <a:xfrm>
            <a:off x="8081326" y="3153875"/>
            <a:ext cx="299952"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grpSp>
        <p:nvGrpSpPr>
          <p:cNvPr id="153" name="Shape 153"/>
          <p:cNvGrpSpPr/>
          <p:nvPr/>
        </p:nvGrpSpPr>
        <p:grpSpPr>
          <a:xfrm>
            <a:off x="904276" y="515192"/>
            <a:ext cx="382958" cy="607111"/>
            <a:chOff x="6718575" y="2318625"/>
            <a:chExt cx="256950" cy="407375"/>
          </a:xfrm>
        </p:grpSpPr>
        <p:sp>
          <p:nvSpPr>
            <p:cNvPr id="154" name="Shape 15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5" name="Shape 15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6" name="Shape 15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7" name="Shape 15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8" name="Shape 15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9" name="Shape 15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0" name="Shape 16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1" name="Shape 16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162" name="Shape 162"/>
          <p:cNvGrpSpPr/>
          <p:nvPr/>
        </p:nvGrpSpPr>
        <p:grpSpPr>
          <a:xfrm>
            <a:off x="335759" y="1840531"/>
            <a:ext cx="342882" cy="350068"/>
            <a:chOff x="3951850" y="2985350"/>
            <a:chExt cx="407950" cy="416500"/>
          </a:xfrm>
        </p:grpSpPr>
        <p:sp>
          <p:nvSpPr>
            <p:cNvPr id="163" name="Shape 16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4" name="Shape 16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5" name="Shape 16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6" name="Shape 16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14"/>
        <p:cNvGrpSpPr/>
        <p:nvPr/>
      </p:nvGrpSpPr>
      <p:grpSpPr>
        <a:xfrm>
          <a:off x="0" y="0"/>
          <a:ext cx="0" cy="0"/>
          <a:chOff x="0" y="0"/>
          <a:chExt cx="0" cy="0"/>
        </a:xfrm>
      </p:grpSpPr>
      <p:sp>
        <p:nvSpPr>
          <p:cNvPr id="315" name="Shape 315"/>
          <p:cNvSpPr/>
          <p:nvPr/>
        </p:nvSpPr>
        <p:spPr>
          <a:xfrm rot="10800000" flipH="1">
            <a:off x="8218352" y="4121459"/>
            <a:ext cx="685200" cy="5934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7" name="Shape 317"/>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319" name="Shape 319"/>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0" name="Shape 32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marL="0" lvl="0" indent="0">
              <a:spcBef>
                <a:spcPts val="0"/>
              </a:spcBef>
              <a:buNone/>
            </a:pPr>
            <a:endParaRPr/>
          </a:p>
        </p:txBody>
      </p:sp>
      <p:sp>
        <p:nvSpPr>
          <p:cNvPr id="321" name="Shape 321"/>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2" name="Shape 322"/>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marL="0" lvl="0" indent="0">
              <a:spcBef>
                <a:spcPts val="0"/>
              </a:spcBef>
              <a:buNone/>
            </a:pPr>
            <a:endParaRPr/>
          </a:p>
        </p:txBody>
      </p:sp>
      <p:sp>
        <p:nvSpPr>
          <p:cNvPr id="323" name="Shape 323"/>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lvl="0" indent="0">
              <a:spcBef>
                <a:spcPts val="0"/>
              </a:spcBef>
              <a:buNone/>
            </a:pPr>
            <a:endParaRPr/>
          </a:p>
        </p:txBody>
      </p:sp>
      <p:sp>
        <p:nvSpPr>
          <p:cNvPr id="324" name="Shape 324"/>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7FA2-0EAD-C35C-16E8-ED3F28B860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7770A7-5536-3A54-70CE-BBB43A546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50075-ECF4-24EB-23CE-8D58BFFE99EC}"/>
              </a:ext>
            </a:extLst>
          </p:cNvPr>
          <p:cNvSpPr>
            <a:spLocks noGrp="1"/>
          </p:cNvSpPr>
          <p:nvPr>
            <p:ph type="dt" sz="half" idx="10"/>
          </p:nvPr>
        </p:nvSpPr>
        <p:spPr/>
        <p:txBody>
          <a:bodyPr/>
          <a:lstStyle/>
          <a:p>
            <a:fld id="{D62CCF36-8F54-4228-8C9F-4F1CA5822C47}" type="datetime1">
              <a:rPr lang="en-IN" smtClean="0"/>
              <a:t>24-12-2022</a:t>
            </a:fld>
            <a:endParaRPr lang="en-IN"/>
          </a:p>
        </p:txBody>
      </p:sp>
      <p:sp>
        <p:nvSpPr>
          <p:cNvPr id="5" name="Footer Placeholder 4">
            <a:extLst>
              <a:ext uri="{FF2B5EF4-FFF2-40B4-BE49-F238E27FC236}">
                <a16:creationId xmlns:a16="http://schemas.microsoft.com/office/drawing/2014/main" id="{E5ECD0D1-E658-9BF2-412F-8A103DC5CB92}"/>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927E4E47-ED4E-A0E0-813E-53208A60189C}"/>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828300642"/>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wrap="square" lIns="91425" tIns="91425" rIns="91425" bIns="91425" anchor="b" anchorCtr="0"/>
          <a:lstStyle>
            <a:lvl1pPr lvl="0">
              <a:spcBef>
                <a:spcPts val="0"/>
              </a:spcBef>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5"/>
            <a:ext cx="4944300" cy="1659900"/>
          </a:xfrm>
          <a:prstGeom prst="rect">
            <a:avLst/>
          </a:prstGeom>
          <a:noFill/>
          <a:ln>
            <a:noFill/>
          </a:ln>
        </p:spPr>
        <p:txBody>
          <a:bodyPr wrap="square" lIns="91425" tIns="91425" rIns="91425" bIns="91425" anchor="t" anchorCtr="0"/>
          <a:lstStyle>
            <a:lvl1pPr lvl="0">
              <a:spcBef>
                <a:spcPts val="600"/>
              </a:spcBef>
              <a:buClr>
                <a:srgbClr val="19BBD5"/>
              </a:buClr>
              <a:buSzPts val="1400"/>
              <a:buFont typeface="Muli"/>
              <a:buChar char="◇"/>
              <a:defRPr>
                <a:solidFill>
                  <a:srgbClr val="C6DAEC"/>
                </a:solidFill>
                <a:latin typeface="Muli"/>
                <a:ea typeface="Muli"/>
                <a:cs typeface="Muli"/>
                <a:sym typeface="Muli"/>
              </a:defRPr>
            </a:lvl1pPr>
            <a:lvl2pPr lvl="1">
              <a:spcBef>
                <a:spcPts val="480"/>
              </a:spcBef>
              <a:buClr>
                <a:srgbClr val="19BBD5"/>
              </a:buClr>
              <a:buSzPts val="1400"/>
              <a:buFont typeface="Muli"/>
              <a:buChar char="￭"/>
              <a:defRPr>
                <a:solidFill>
                  <a:srgbClr val="C6DAEC"/>
                </a:solidFill>
                <a:latin typeface="Muli"/>
                <a:ea typeface="Muli"/>
                <a:cs typeface="Muli"/>
                <a:sym typeface="Muli"/>
              </a:defRPr>
            </a:lvl2pPr>
            <a:lvl3pPr lvl="2">
              <a:spcBef>
                <a:spcPts val="480"/>
              </a:spcBef>
              <a:buClr>
                <a:srgbClr val="19BBD5"/>
              </a:buClr>
              <a:buSzPts val="1400"/>
              <a:buFont typeface="Muli"/>
              <a:buChar char="￮"/>
              <a:defRPr>
                <a:solidFill>
                  <a:srgbClr val="C6DAEC"/>
                </a:solidFill>
                <a:latin typeface="Muli"/>
                <a:ea typeface="Muli"/>
                <a:cs typeface="Muli"/>
                <a:sym typeface="Muli"/>
              </a:defRPr>
            </a:lvl3pPr>
            <a:lvl4pPr lvl="3">
              <a:spcBef>
                <a:spcPts val="360"/>
              </a:spcBef>
              <a:buClr>
                <a:srgbClr val="19BBD5"/>
              </a:buClr>
              <a:buSzPts val="1400"/>
              <a:buFont typeface="Muli"/>
              <a:buChar char="●"/>
              <a:defRPr>
                <a:solidFill>
                  <a:srgbClr val="C6DAEC"/>
                </a:solidFill>
                <a:latin typeface="Muli"/>
                <a:ea typeface="Muli"/>
                <a:cs typeface="Muli"/>
                <a:sym typeface="Muli"/>
              </a:defRPr>
            </a:lvl4pPr>
            <a:lvl5pPr lvl="4">
              <a:spcBef>
                <a:spcPts val="360"/>
              </a:spcBef>
              <a:buClr>
                <a:srgbClr val="19BBD5"/>
              </a:buClr>
              <a:buSzPts val="1400"/>
              <a:buFont typeface="Muli"/>
              <a:buChar char="○"/>
              <a:defRPr>
                <a:solidFill>
                  <a:srgbClr val="C6DAEC"/>
                </a:solidFill>
                <a:latin typeface="Muli"/>
                <a:ea typeface="Muli"/>
                <a:cs typeface="Muli"/>
                <a:sym typeface="Muli"/>
              </a:defRPr>
            </a:lvl5pPr>
            <a:lvl6pPr lvl="5">
              <a:spcBef>
                <a:spcPts val="360"/>
              </a:spcBef>
              <a:buClr>
                <a:srgbClr val="C6DAEC"/>
              </a:buClr>
              <a:buSzPts val="1400"/>
              <a:buFont typeface="Muli"/>
              <a:buChar char="■"/>
              <a:defRPr>
                <a:solidFill>
                  <a:srgbClr val="C6DAEC"/>
                </a:solidFill>
                <a:latin typeface="Muli"/>
                <a:ea typeface="Muli"/>
                <a:cs typeface="Muli"/>
                <a:sym typeface="Muli"/>
              </a:defRPr>
            </a:lvl6pPr>
            <a:lvl7pPr lvl="6">
              <a:spcBef>
                <a:spcPts val="360"/>
              </a:spcBef>
              <a:buClr>
                <a:srgbClr val="C6DAEC"/>
              </a:buClr>
              <a:buSzPts val="1400"/>
              <a:buFont typeface="Muli"/>
              <a:buChar char="●"/>
              <a:defRPr>
                <a:solidFill>
                  <a:srgbClr val="C6DAEC"/>
                </a:solidFill>
                <a:latin typeface="Muli"/>
                <a:ea typeface="Muli"/>
                <a:cs typeface="Muli"/>
                <a:sym typeface="Muli"/>
              </a:defRPr>
            </a:lvl7pPr>
            <a:lvl8pPr lvl="7">
              <a:spcBef>
                <a:spcPts val="360"/>
              </a:spcBef>
              <a:buClr>
                <a:srgbClr val="C6DAEC"/>
              </a:buClr>
              <a:buSzPts val="1400"/>
              <a:buFont typeface="Muli"/>
              <a:buChar char="○"/>
              <a:defRPr>
                <a:solidFill>
                  <a:srgbClr val="C6DAEC"/>
                </a:solidFill>
                <a:latin typeface="Muli"/>
                <a:ea typeface="Muli"/>
                <a:cs typeface="Muli"/>
                <a:sym typeface="Muli"/>
              </a:defRPr>
            </a:lvl8pPr>
            <a:lvl9pPr lvl="8">
              <a:spcBef>
                <a:spcPts val="360"/>
              </a:spcBef>
              <a:buClr>
                <a:srgbClr val="C6DAEC"/>
              </a:buClr>
              <a:buSzPts val="1400"/>
              <a:buFont typeface="Muli"/>
              <a:buChar char="■"/>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jpeg"/><Relationship Id="rId5" Type="http://schemas.openxmlformats.org/officeDocument/2006/relationships/image" Target="../media/image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4.xml"/><Relationship Id="rId7" Type="http://schemas.openxmlformats.org/officeDocument/2006/relationships/image" Target="../media/image23.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ctrTitle"/>
          </p:nvPr>
        </p:nvSpPr>
        <p:spPr>
          <a:xfrm>
            <a:off x="376025" y="1944322"/>
            <a:ext cx="8553046" cy="1363121"/>
          </a:xfrm>
          <a:prstGeom prst="rect">
            <a:avLst/>
          </a:prstGeom>
        </p:spPr>
        <p:txBody>
          <a:bodyPr wrap="square" lIns="91425" tIns="91425" rIns="91425" bIns="91425" anchor="ctr" anchorCtr="0">
            <a:noAutofit/>
          </a:bodyPr>
          <a:lstStyle/>
          <a:p>
            <a:pPr lvl="0"/>
            <a:r>
              <a:rPr lang="en-IN" sz="4500" b="1" dirty="0"/>
              <a:t>Eye Gaze Controlled Smart Mobile Robot</a:t>
            </a:r>
            <a:endParaRPr lang="en" sz="4500" b="1" dirty="0"/>
          </a:p>
        </p:txBody>
      </p:sp>
      <p:sp>
        <p:nvSpPr>
          <p:cNvPr id="3" name="Subtitle 2">
            <a:extLst>
              <a:ext uri="{FF2B5EF4-FFF2-40B4-BE49-F238E27FC236}">
                <a16:creationId xmlns:a16="http://schemas.microsoft.com/office/drawing/2014/main" id="{CD9CA8BB-6083-A30B-5E79-A6D0EC010F27}"/>
              </a:ext>
            </a:extLst>
          </p:cNvPr>
          <p:cNvSpPr>
            <a:spLocks noGrp="1"/>
          </p:cNvSpPr>
          <p:nvPr/>
        </p:nvSpPr>
        <p:spPr>
          <a:xfrm>
            <a:off x="-858294" y="4080451"/>
            <a:ext cx="3931677" cy="70358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dirty="0">
                <a:solidFill>
                  <a:srgbClr val="00B0F0"/>
                </a:solidFill>
                <a:latin typeface="Times New Roman" panose="02020603050405020304" pitchFamily="18" charset="0"/>
                <a:cs typeface="Times New Roman" panose="02020603050405020304" pitchFamily="18" charset="0"/>
              </a:rPr>
              <a:t>Guided By:</a:t>
            </a:r>
          </a:p>
          <a:p>
            <a:pPr>
              <a:lnSpc>
                <a:spcPct val="100000"/>
              </a:lnSpc>
              <a:spcBef>
                <a:spcPts val="0"/>
              </a:spcBef>
            </a:pPr>
            <a:endParaRPr lang="en-US" sz="1200" dirty="0">
              <a:solidFill>
                <a:srgbClr val="00B0F0"/>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200" dirty="0">
                <a:solidFill>
                  <a:srgbClr val="00B0F0"/>
                </a:solidFill>
                <a:latin typeface="Times New Roman" panose="02020603050405020304" pitchFamily="18" charset="0"/>
                <a:cs typeface="Times New Roman" panose="02020603050405020304" pitchFamily="18" charset="0"/>
              </a:rPr>
              <a:t>                                              Mr. Nippun Kumar A.A.</a:t>
            </a:r>
          </a:p>
        </p:txBody>
      </p:sp>
      <p:sp>
        <p:nvSpPr>
          <p:cNvPr id="5" name="Subtitle 2">
            <a:extLst>
              <a:ext uri="{FF2B5EF4-FFF2-40B4-BE49-F238E27FC236}">
                <a16:creationId xmlns:a16="http://schemas.microsoft.com/office/drawing/2014/main" id="{CD9CA8BB-6083-A30B-5E79-A6D0EC010F27}"/>
              </a:ext>
            </a:extLst>
          </p:cNvPr>
          <p:cNvSpPr>
            <a:spLocks noGrp="1"/>
          </p:cNvSpPr>
          <p:nvPr/>
        </p:nvSpPr>
        <p:spPr>
          <a:xfrm>
            <a:off x="4176301" y="3956154"/>
            <a:ext cx="5879205"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200" dirty="0">
                <a:solidFill>
                  <a:srgbClr val="00B0F0"/>
                </a:solidFill>
                <a:latin typeface="Times New Roman" panose="02020603050405020304" pitchFamily="18" charset="0"/>
                <a:cs typeface="Times New Roman" panose="02020603050405020304" pitchFamily="18" charset="0"/>
              </a:rPr>
              <a:t>Done By:</a:t>
            </a:r>
          </a:p>
          <a:p>
            <a:pPr>
              <a:lnSpc>
                <a:spcPct val="100000"/>
              </a:lnSpc>
              <a:spcBef>
                <a:spcPts val="0"/>
              </a:spcBef>
            </a:pPr>
            <a:r>
              <a:rPr lang="en-US" sz="1200" dirty="0">
                <a:solidFill>
                  <a:srgbClr val="00B0F0"/>
                </a:solidFill>
                <a:latin typeface="Times New Roman" panose="02020603050405020304" pitchFamily="18" charset="0"/>
                <a:cs typeface="Times New Roman" panose="02020603050405020304" pitchFamily="18" charset="0"/>
              </a:rPr>
              <a:t>                                        Team: Utopia</a:t>
            </a:r>
          </a:p>
          <a:p>
            <a:pPr>
              <a:lnSpc>
                <a:spcPct val="100000"/>
              </a:lnSpc>
              <a:spcBef>
                <a:spcPts val="0"/>
              </a:spcBef>
            </a:pPr>
            <a:r>
              <a:rPr lang="en-US" sz="1200" dirty="0">
                <a:solidFill>
                  <a:srgbClr val="00B0F0"/>
                </a:solidFill>
                <a:latin typeface="Times New Roman" panose="02020603050405020304" pitchFamily="18" charset="0"/>
                <a:ea typeface="+mn-lt"/>
                <a:cs typeface="Times New Roman" panose="02020603050405020304" pitchFamily="18" charset="0"/>
              </a:rPr>
              <a:t>                                                     D. Sai Tharun Reddy</a:t>
            </a:r>
          </a:p>
          <a:p>
            <a:pPr>
              <a:lnSpc>
                <a:spcPct val="100000"/>
              </a:lnSpc>
              <a:spcBef>
                <a:spcPts val="0"/>
              </a:spcBef>
            </a:pPr>
            <a:r>
              <a:rPr lang="en-US" sz="1200" dirty="0">
                <a:solidFill>
                  <a:srgbClr val="00B0F0"/>
                </a:solidFill>
                <a:latin typeface="Times New Roman" panose="02020603050405020304" pitchFamily="18" charset="0"/>
                <a:ea typeface="+mn-lt"/>
                <a:cs typeface="Times New Roman" panose="02020603050405020304" pitchFamily="18" charset="0"/>
              </a:rPr>
              <a:t>                                                 Ghanshyam S Nair</a:t>
            </a:r>
          </a:p>
          <a:p>
            <a:pPr>
              <a:lnSpc>
                <a:spcPct val="100000"/>
              </a:lnSpc>
              <a:spcBef>
                <a:spcPts val="0"/>
              </a:spcBef>
            </a:pPr>
            <a:r>
              <a:rPr lang="en-US" sz="1200" dirty="0">
                <a:solidFill>
                  <a:srgbClr val="00B0F0"/>
                </a:solidFill>
                <a:latin typeface="Times New Roman" panose="02020603050405020304" pitchFamily="18" charset="0"/>
                <a:ea typeface="+mn-lt"/>
                <a:cs typeface="Times New Roman" panose="02020603050405020304" pitchFamily="18" charset="0"/>
              </a:rPr>
              <a:t>                                                        Sandeep Preetham MC</a:t>
            </a:r>
          </a:p>
          <a:p>
            <a:pPr>
              <a:lnSpc>
                <a:spcPct val="100000"/>
              </a:lnSpc>
              <a:spcBef>
                <a:spcPts val="0"/>
              </a:spcBef>
            </a:pPr>
            <a:endParaRPr lang="en-US" sz="1200" dirty="0">
              <a:solidFill>
                <a:srgbClr val="00B0F0"/>
              </a:solidFill>
              <a:latin typeface="Times New Roman" panose="02020603050405020304" pitchFamily="18" charset="0"/>
              <a:cs typeface="Times New Roman" panose="02020603050405020304" pitchFamily="18" charset="0"/>
            </a:endParaRPr>
          </a:p>
          <a:p>
            <a:pPr>
              <a:lnSpc>
                <a:spcPct val="100000"/>
              </a:lnSpc>
              <a:spcBef>
                <a:spcPts val="0"/>
              </a:spcBef>
            </a:pPr>
            <a:endParaRPr lang="en-US" sz="1200" dirty="0">
              <a:solidFill>
                <a:srgbClr val="00B0F0"/>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55">
            <a:extLst>
              <a:ext uri="{FF2B5EF4-FFF2-40B4-BE49-F238E27FC236}">
                <a16:creationId xmlns:a16="http://schemas.microsoft.com/office/drawing/2014/main" id="{935FA1D6-C67C-49E2-995E-030AFDE89974}"/>
              </a:ext>
            </a:extLst>
          </p:cNvPr>
          <p:cNvSpPr txBox="1">
            <a:spLocks/>
          </p:cNvSpPr>
          <p:nvPr/>
        </p:nvSpPr>
        <p:spPr>
          <a:xfrm>
            <a:off x="1237601" y="906022"/>
            <a:ext cx="4945063" cy="6461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b="1" dirty="0"/>
              <a:t>Image </a:t>
            </a:r>
            <a:r>
              <a:rPr lang="en-US" b="1" dirty="0" smtClean="0"/>
              <a:t>Processing:</a:t>
            </a:r>
            <a:endParaRPr lang="en" b="1" dirty="0"/>
          </a:p>
        </p:txBody>
      </p:sp>
      <p:sp>
        <p:nvSpPr>
          <p:cNvPr id="17" name="Rectangle 16">
            <a:extLst>
              <a:ext uri="{FF2B5EF4-FFF2-40B4-BE49-F238E27FC236}">
                <a16:creationId xmlns:a16="http://schemas.microsoft.com/office/drawing/2014/main" id="{6825E203-865B-4CEA-893B-027604478972}"/>
              </a:ext>
            </a:extLst>
          </p:cNvPr>
          <p:cNvSpPr/>
          <p:nvPr/>
        </p:nvSpPr>
        <p:spPr>
          <a:xfrm>
            <a:off x="1308434" y="2252764"/>
            <a:ext cx="6914727" cy="2169825"/>
          </a:xfrm>
          <a:prstGeom prst="rect">
            <a:avLst/>
          </a:prstGeom>
        </p:spPr>
        <p:txBody>
          <a:bodyPr wrap="square">
            <a:spAutoFit/>
          </a:bodyPr>
          <a:lstStyle/>
          <a:p>
            <a:pPr marL="342900" lvl="0" indent="-342900" algn="just">
              <a:buClr>
                <a:srgbClr val="19BBD5"/>
              </a:buClr>
              <a:buSzPts val="1400"/>
              <a:buFont typeface="+mj-lt"/>
              <a:buAutoNum type="arabicPeriod"/>
            </a:pPr>
            <a:r>
              <a:rPr lang="en-US" sz="1500" dirty="0" smtClean="0">
                <a:solidFill>
                  <a:srgbClr val="C6DAEC"/>
                </a:solidFill>
                <a:latin typeface="Times New Roman" panose="02020603050405020304" pitchFamily="18" charset="0"/>
                <a:cs typeface="Times New Roman" panose="02020603050405020304" pitchFamily="18" charset="0"/>
                <a:sym typeface="Muli"/>
              </a:rPr>
              <a:t>Importing </a:t>
            </a:r>
            <a:r>
              <a:rPr lang="en-US" sz="1500" dirty="0">
                <a:solidFill>
                  <a:srgbClr val="C6DAEC"/>
                </a:solidFill>
                <a:latin typeface="Times New Roman" panose="02020603050405020304" pitchFamily="18" charset="0"/>
                <a:cs typeface="Times New Roman" panose="02020603050405020304" pitchFamily="18" charset="0"/>
                <a:sym typeface="Muli"/>
              </a:rPr>
              <a:t>the image with optical scanner or by digital photography. </a:t>
            </a:r>
          </a:p>
          <a:p>
            <a:pPr marL="342900" lvl="0" indent="-342900" algn="just">
              <a:buClr>
                <a:srgbClr val="19BBD5"/>
              </a:buClr>
              <a:buSzPts val="1400"/>
              <a:buFont typeface="+mj-lt"/>
              <a:buAutoNum type="arabicPeriod"/>
            </a:pPr>
            <a:endParaRPr lang="en-US" sz="1500" dirty="0">
              <a:solidFill>
                <a:srgbClr val="C6DAEC"/>
              </a:solidFill>
              <a:latin typeface="Times New Roman" panose="02020603050405020304" pitchFamily="18" charset="0"/>
              <a:cs typeface="Times New Roman" panose="02020603050405020304" pitchFamily="18" charset="0"/>
              <a:sym typeface="Muli"/>
            </a:endParaRPr>
          </a:p>
          <a:p>
            <a:pPr marL="342900" indent="-342900" algn="just">
              <a:buClr>
                <a:srgbClr val="19BBD5"/>
              </a:buClr>
              <a:buSzPts val="1400"/>
              <a:buFont typeface="+mj-lt"/>
              <a:buAutoNum type="arabicPeriod"/>
            </a:pPr>
            <a:r>
              <a:rPr lang="en-US" sz="1500" dirty="0">
                <a:solidFill>
                  <a:srgbClr val="C6DAEC"/>
                </a:solidFill>
                <a:latin typeface="Times New Roman" panose="02020603050405020304" pitchFamily="18" charset="0"/>
                <a:cs typeface="Times New Roman" panose="02020603050405020304" pitchFamily="18" charset="0"/>
                <a:sym typeface="Muli"/>
              </a:rPr>
              <a:t>Analyzing and manipulating the image which includes data compression and image enhancement and spotting patterns that are not to human eyes like satellite photographs.</a:t>
            </a:r>
          </a:p>
          <a:p>
            <a:pPr lvl="1" algn="just">
              <a:buClr>
                <a:srgbClr val="19BBD5"/>
              </a:buClr>
              <a:buSzPts val="1400"/>
            </a:pPr>
            <a:endParaRPr lang="en-US" sz="1500" dirty="0">
              <a:solidFill>
                <a:srgbClr val="C6DAEC"/>
              </a:solidFill>
              <a:latin typeface="Times New Roman" panose="02020603050405020304" pitchFamily="18" charset="0"/>
              <a:cs typeface="Times New Roman" panose="02020603050405020304" pitchFamily="18" charset="0"/>
              <a:sym typeface="Muli"/>
            </a:endParaRPr>
          </a:p>
          <a:p>
            <a:pPr marL="342900" lvl="0" indent="-342900" algn="just">
              <a:buClr>
                <a:srgbClr val="19BBD5"/>
              </a:buClr>
              <a:buSzPts val="1400"/>
              <a:buFont typeface="+mj-lt"/>
              <a:buAutoNum type="arabicPeriod"/>
            </a:pPr>
            <a:r>
              <a:rPr lang="en-US" sz="1500" dirty="0" smtClean="0">
                <a:solidFill>
                  <a:srgbClr val="C6DAEC"/>
                </a:solidFill>
                <a:latin typeface="Times New Roman" panose="02020603050405020304" pitchFamily="18" charset="0"/>
                <a:cs typeface="Times New Roman" panose="02020603050405020304" pitchFamily="18" charset="0"/>
                <a:sym typeface="Muli"/>
              </a:rPr>
              <a:t>Output </a:t>
            </a:r>
            <a:r>
              <a:rPr lang="en-US" sz="1500" dirty="0">
                <a:solidFill>
                  <a:srgbClr val="C6DAEC"/>
                </a:solidFill>
                <a:latin typeface="Times New Roman" panose="02020603050405020304" pitchFamily="18" charset="0"/>
                <a:cs typeface="Times New Roman" panose="02020603050405020304" pitchFamily="18" charset="0"/>
                <a:sym typeface="Muli"/>
              </a:rPr>
              <a:t>is the last stage in which result can be altered image or report that is based on image analysis.</a:t>
            </a:r>
          </a:p>
          <a:p>
            <a:pPr marL="342900" lvl="0" indent="-342900">
              <a:buClr>
                <a:srgbClr val="19BBD5"/>
              </a:buClr>
              <a:buSzPts val="1400"/>
              <a:buFont typeface="+mj-lt"/>
              <a:buAutoNum type="arabicPeriod"/>
            </a:pPr>
            <a:endParaRPr lang="en-US" sz="1500" dirty="0">
              <a:solidFill>
                <a:srgbClr val="C6DAEC"/>
              </a:solidFill>
              <a:latin typeface="Times New Roman" panose="02020603050405020304" pitchFamily="18" charset="0"/>
              <a:cs typeface="Times New Roman" panose="02020603050405020304" pitchFamily="18" charset="0"/>
              <a:sym typeface="Muli"/>
            </a:endParaRPr>
          </a:p>
        </p:txBody>
      </p:sp>
      <p:sp>
        <p:nvSpPr>
          <p:cNvPr id="18" name="TextBox 17">
            <a:extLst>
              <a:ext uri="{FF2B5EF4-FFF2-40B4-BE49-F238E27FC236}">
                <a16:creationId xmlns:a16="http://schemas.microsoft.com/office/drawing/2014/main" id="{AECDBE6C-88E5-4245-972B-A34CA43E5CB0}"/>
              </a:ext>
            </a:extLst>
          </p:cNvPr>
          <p:cNvSpPr txBox="1"/>
          <p:nvPr/>
        </p:nvSpPr>
        <p:spPr>
          <a:xfrm>
            <a:off x="1308435" y="1821766"/>
            <a:ext cx="5627077" cy="307777"/>
          </a:xfrm>
          <a:prstGeom prst="rect">
            <a:avLst/>
          </a:prstGeom>
          <a:noFill/>
        </p:spPr>
        <p:txBody>
          <a:bodyPr wrap="square" rtlCol="0">
            <a:spAutoFit/>
          </a:bodyPr>
          <a:lstStyle/>
          <a:p>
            <a:r>
              <a:rPr lang="en-US" b="1" dirty="0">
                <a:solidFill>
                  <a:srgbClr val="1BD8D5"/>
                </a:solidFill>
                <a:latin typeface="Times New Roman" panose="02020603050405020304" pitchFamily="18" charset="0"/>
                <a:cs typeface="Times New Roman" panose="02020603050405020304" pitchFamily="18" charset="0"/>
              </a:rPr>
              <a:t>Image processing basically includes the following three </a:t>
            </a:r>
            <a:r>
              <a:rPr lang="en-US" b="1" dirty="0" smtClean="0">
                <a:solidFill>
                  <a:srgbClr val="1BD8D5"/>
                </a:solidFill>
                <a:latin typeface="Times New Roman" panose="02020603050405020304" pitchFamily="18" charset="0"/>
                <a:cs typeface="Times New Roman" panose="02020603050405020304" pitchFamily="18" charset="0"/>
              </a:rPr>
              <a:t>steps:</a:t>
            </a:r>
            <a:endParaRPr lang="en-US" b="1" dirty="0">
              <a:solidFill>
                <a:srgbClr val="1BD8D5"/>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8329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anim calcmode="lin" valueType="num">
                                      <p:cBhvr additive="base">
                                        <p:cTn id="25"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55">
            <a:extLst>
              <a:ext uri="{FF2B5EF4-FFF2-40B4-BE49-F238E27FC236}">
                <a16:creationId xmlns:a16="http://schemas.microsoft.com/office/drawing/2014/main" id="{935FA1D6-C67C-49E2-995E-030AFDE89974}"/>
              </a:ext>
            </a:extLst>
          </p:cNvPr>
          <p:cNvSpPr txBox="1">
            <a:spLocks/>
          </p:cNvSpPr>
          <p:nvPr/>
        </p:nvSpPr>
        <p:spPr>
          <a:xfrm>
            <a:off x="1359950" y="700188"/>
            <a:ext cx="6000326" cy="6461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000" dirty="0">
                <a:ea typeface="+mn-lt"/>
                <a:cs typeface="+mn-lt"/>
              </a:rPr>
              <a:t>Viola-Jones </a:t>
            </a:r>
            <a:r>
              <a:rPr lang="en-US" sz="3000" dirty="0" smtClean="0">
                <a:ea typeface="+mn-lt"/>
                <a:cs typeface="+mn-lt"/>
              </a:rPr>
              <a:t>algorithm:</a:t>
            </a:r>
            <a:endParaRPr lang="en" sz="3000" b="1" dirty="0"/>
          </a:p>
        </p:txBody>
      </p:sp>
      <p:sp>
        <p:nvSpPr>
          <p:cNvPr id="17" name="Rectangle 16">
            <a:extLst>
              <a:ext uri="{FF2B5EF4-FFF2-40B4-BE49-F238E27FC236}">
                <a16:creationId xmlns:a16="http://schemas.microsoft.com/office/drawing/2014/main" id="{6825E203-865B-4CEA-893B-027604478972}"/>
              </a:ext>
            </a:extLst>
          </p:cNvPr>
          <p:cNvSpPr/>
          <p:nvPr/>
        </p:nvSpPr>
        <p:spPr>
          <a:xfrm>
            <a:off x="1308434" y="2252764"/>
            <a:ext cx="6914727" cy="307777"/>
          </a:xfrm>
          <a:prstGeom prst="rect">
            <a:avLst/>
          </a:prstGeom>
        </p:spPr>
        <p:txBody>
          <a:bodyPr wrap="square">
            <a:spAutoFit/>
          </a:bodyPr>
          <a:lstStyle/>
          <a:p>
            <a:pPr marL="342900" lvl="0" indent="-342900">
              <a:buClr>
                <a:srgbClr val="19BBD5"/>
              </a:buClr>
              <a:buSzPts val="1400"/>
              <a:buFont typeface="+mj-lt"/>
              <a:buAutoNum type="arabicPeriod"/>
            </a:pPr>
            <a:endParaRPr lang="en-US" dirty="0">
              <a:solidFill>
                <a:srgbClr val="C6DAEC"/>
              </a:solidFill>
              <a:latin typeface="Muli"/>
              <a:sym typeface="Muli"/>
            </a:endParaRPr>
          </a:p>
        </p:txBody>
      </p:sp>
      <p:sp>
        <p:nvSpPr>
          <p:cNvPr id="18" name="TextBox 17">
            <a:extLst>
              <a:ext uri="{FF2B5EF4-FFF2-40B4-BE49-F238E27FC236}">
                <a16:creationId xmlns:a16="http://schemas.microsoft.com/office/drawing/2014/main" id="{AECDBE6C-88E5-4245-972B-A34CA43E5CB0}"/>
              </a:ext>
            </a:extLst>
          </p:cNvPr>
          <p:cNvSpPr txBox="1"/>
          <p:nvPr/>
        </p:nvSpPr>
        <p:spPr>
          <a:xfrm>
            <a:off x="2974566" y="1448279"/>
            <a:ext cx="5627077" cy="3231654"/>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The Viola-Jones algorithm is a widely used mechanism for object detection. The main property of this algorithm is that training is slow, but detection is fast.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ea typeface="+mn-lt"/>
                <a:cs typeface="Times New Roman" panose="02020603050405020304" pitchFamily="18" charset="0"/>
              </a:rPr>
              <a:t>This </a:t>
            </a:r>
            <a:r>
              <a:rPr lang="en-US" dirty="0">
                <a:solidFill>
                  <a:schemeClr val="bg1"/>
                </a:solidFill>
                <a:latin typeface="Times New Roman" panose="02020603050405020304" pitchFamily="18" charset="0"/>
                <a:ea typeface="+mn-lt"/>
                <a:cs typeface="Times New Roman" panose="02020603050405020304" pitchFamily="18" charset="0"/>
              </a:rPr>
              <a:t>algorithm uses Haar basis feature filters, so it does not use multiplications. The efficiency of the Viola-Jones algorithm can be significantly increased by first generating the integral image.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ea typeface="+mn-lt"/>
                <a:cs typeface="Times New Roman" panose="02020603050405020304" pitchFamily="18" charset="0"/>
              </a:rPr>
              <a:t>The </a:t>
            </a:r>
            <a:r>
              <a:rPr lang="en-US" dirty="0">
                <a:solidFill>
                  <a:schemeClr val="bg1"/>
                </a:solidFill>
                <a:latin typeface="Times New Roman" panose="02020603050405020304" pitchFamily="18" charset="0"/>
                <a:ea typeface="+mn-lt"/>
                <a:cs typeface="Times New Roman" panose="02020603050405020304" pitchFamily="18" charset="0"/>
              </a:rPr>
              <a:t>integral image allows integrals for the Haar extractors to be calculated by adding only four numbers. For example, the  </a:t>
            </a:r>
            <a:r>
              <a:rPr lang="en-US" dirty="0" smtClean="0">
                <a:solidFill>
                  <a:schemeClr val="bg1"/>
                </a:solidFill>
                <a:latin typeface="Times New Roman" panose="02020603050405020304" pitchFamily="18" charset="0"/>
                <a:ea typeface="+mn-lt"/>
                <a:cs typeface="Times New Roman" panose="02020603050405020304" pitchFamily="18" charset="0"/>
              </a:rPr>
              <a:t>image </a:t>
            </a:r>
            <a:r>
              <a:rPr lang="en-US" dirty="0">
                <a:solidFill>
                  <a:schemeClr val="bg1"/>
                </a:solidFill>
                <a:latin typeface="Times New Roman" panose="02020603050405020304" pitchFamily="18" charset="0"/>
                <a:ea typeface="+mn-lt"/>
                <a:cs typeface="Times New Roman" panose="02020603050405020304" pitchFamily="18" charset="0"/>
              </a:rPr>
              <a:t>integral of area ABCD (</a:t>
            </a:r>
            <a:r>
              <a:rPr lang="en-US" dirty="0" smtClean="0">
                <a:solidFill>
                  <a:schemeClr val="bg1"/>
                </a:solidFill>
                <a:latin typeface="Times New Roman" panose="02020603050405020304" pitchFamily="18" charset="0"/>
                <a:ea typeface="+mn-lt"/>
                <a:cs typeface="Times New Roman" panose="02020603050405020304" pitchFamily="18" charset="0"/>
              </a:rPr>
              <a:t>Figure) </a:t>
            </a:r>
            <a:r>
              <a:rPr lang="en-US" dirty="0">
                <a:solidFill>
                  <a:schemeClr val="bg1"/>
                </a:solidFill>
                <a:latin typeface="Times New Roman" panose="02020603050405020304" pitchFamily="18" charset="0"/>
                <a:ea typeface="+mn-lt"/>
                <a:cs typeface="Times New Roman" panose="02020603050405020304" pitchFamily="18" charset="0"/>
              </a:rPr>
              <a:t>is calculated as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ea typeface="+mn-lt"/>
              <a:cs typeface="Times New Roman" panose="02020603050405020304" pitchFamily="18" charset="0"/>
            </a:endParaRPr>
          </a:p>
          <a:p>
            <a:pPr algn="ctr"/>
            <a:r>
              <a:rPr lang="en-US" sz="1100" i="1" dirty="0" smtClean="0">
                <a:solidFill>
                  <a:schemeClr val="bg1"/>
                </a:solidFill>
                <a:latin typeface="Times New Roman" panose="02020603050405020304" pitchFamily="18" charset="0"/>
                <a:ea typeface="+mn-lt"/>
                <a:cs typeface="Times New Roman" panose="02020603050405020304" pitchFamily="18" charset="0"/>
              </a:rPr>
              <a:t> II</a:t>
            </a:r>
            <a:r>
              <a:rPr lang="en-US" sz="1100" dirty="0" smtClean="0">
                <a:solidFill>
                  <a:schemeClr val="bg1"/>
                </a:solidFill>
                <a:latin typeface="Times New Roman" panose="02020603050405020304" pitchFamily="18" charset="0"/>
                <a:ea typeface="+mn-lt"/>
                <a:cs typeface="Times New Roman" panose="02020603050405020304" pitchFamily="18" charset="0"/>
              </a:rPr>
              <a:t>(</a:t>
            </a:r>
            <a:r>
              <a:rPr lang="en-US" sz="1100" i="1" dirty="0" err="1" smtClean="0">
                <a:solidFill>
                  <a:schemeClr val="bg1"/>
                </a:solidFill>
                <a:latin typeface="Times New Roman" panose="02020603050405020304" pitchFamily="18" charset="0"/>
                <a:ea typeface="+mn-lt"/>
                <a:cs typeface="Times New Roman" panose="02020603050405020304" pitchFamily="18" charset="0"/>
              </a:rPr>
              <a:t>y</a:t>
            </a:r>
            <a:r>
              <a:rPr lang="en-US" sz="1100" dirty="0" err="1" smtClean="0">
                <a:solidFill>
                  <a:schemeClr val="bg1"/>
                </a:solidFill>
                <a:latin typeface="Times New Roman" panose="02020603050405020304" pitchFamily="18" charset="0"/>
                <a:ea typeface="+mn-lt"/>
                <a:cs typeface="Times New Roman" panose="02020603050405020304" pitchFamily="18" charset="0"/>
              </a:rPr>
              <a:t>A,</a:t>
            </a:r>
            <a:r>
              <a:rPr lang="en-US" sz="1100" i="1" dirty="0" err="1" smtClean="0">
                <a:solidFill>
                  <a:schemeClr val="bg1"/>
                </a:solidFill>
                <a:latin typeface="Times New Roman" panose="02020603050405020304" pitchFamily="18" charset="0"/>
                <a:ea typeface="+mn-lt"/>
                <a:cs typeface="Times New Roman" panose="02020603050405020304" pitchFamily="18" charset="0"/>
              </a:rPr>
              <a:t>x</a:t>
            </a:r>
            <a:r>
              <a:rPr lang="en-US" sz="1100" dirty="0" err="1" smtClean="0">
                <a:solidFill>
                  <a:schemeClr val="bg1"/>
                </a:solidFill>
                <a:latin typeface="Times New Roman" panose="02020603050405020304" pitchFamily="18" charset="0"/>
                <a:ea typeface="+mn-lt"/>
                <a:cs typeface="Times New Roman" panose="02020603050405020304" pitchFamily="18" charset="0"/>
              </a:rPr>
              <a:t>A</a:t>
            </a:r>
            <a:r>
              <a:rPr lang="en-US" sz="1100" dirty="0">
                <a:solidFill>
                  <a:schemeClr val="bg1"/>
                </a:solidFill>
                <a:latin typeface="Times New Roman" panose="02020603050405020304" pitchFamily="18" charset="0"/>
                <a:ea typeface="+mn-lt"/>
                <a:cs typeface="Times New Roman" panose="02020603050405020304" pitchFamily="18" charset="0"/>
              </a:rPr>
              <a:t>) – </a:t>
            </a:r>
            <a:r>
              <a:rPr lang="en-US" sz="1100" i="1" dirty="0">
                <a:solidFill>
                  <a:schemeClr val="bg1"/>
                </a:solidFill>
                <a:latin typeface="Times New Roman" panose="02020603050405020304" pitchFamily="18" charset="0"/>
                <a:ea typeface="+mn-lt"/>
                <a:cs typeface="Times New Roman" panose="02020603050405020304" pitchFamily="18" charset="0"/>
              </a:rPr>
              <a:t>II</a:t>
            </a:r>
            <a:r>
              <a:rPr lang="en-US" sz="1100" dirty="0">
                <a:solidFill>
                  <a:schemeClr val="bg1"/>
                </a:solidFill>
                <a:latin typeface="Times New Roman" panose="02020603050405020304" pitchFamily="18" charset="0"/>
                <a:ea typeface="+mn-lt"/>
                <a:cs typeface="Times New Roman" panose="02020603050405020304" pitchFamily="18" charset="0"/>
              </a:rPr>
              <a:t>(</a:t>
            </a:r>
            <a:r>
              <a:rPr lang="en-US" sz="1100" i="1" dirty="0" err="1">
                <a:solidFill>
                  <a:schemeClr val="bg1"/>
                </a:solidFill>
                <a:latin typeface="Times New Roman" panose="02020603050405020304" pitchFamily="18" charset="0"/>
                <a:ea typeface="+mn-lt"/>
                <a:cs typeface="Times New Roman" panose="02020603050405020304" pitchFamily="18" charset="0"/>
              </a:rPr>
              <a:t>y</a:t>
            </a:r>
            <a:r>
              <a:rPr lang="en-US" sz="1100" dirty="0" err="1">
                <a:solidFill>
                  <a:schemeClr val="bg1"/>
                </a:solidFill>
                <a:latin typeface="Times New Roman" panose="02020603050405020304" pitchFamily="18" charset="0"/>
                <a:ea typeface="+mn-lt"/>
                <a:cs typeface="Times New Roman" panose="02020603050405020304" pitchFamily="18" charset="0"/>
              </a:rPr>
              <a:t>B,</a:t>
            </a:r>
            <a:r>
              <a:rPr lang="en-US" sz="1100" i="1" dirty="0" err="1">
                <a:solidFill>
                  <a:schemeClr val="bg1"/>
                </a:solidFill>
                <a:latin typeface="Times New Roman" panose="02020603050405020304" pitchFamily="18" charset="0"/>
                <a:ea typeface="+mn-lt"/>
                <a:cs typeface="Times New Roman" panose="02020603050405020304" pitchFamily="18" charset="0"/>
              </a:rPr>
              <a:t>x</a:t>
            </a:r>
            <a:r>
              <a:rPr lang="en-US" sz="1100" dirty="0" err="1">
                <a:solidFill>
                  <a:schemeClr val="bg1"/>
                </a:solidFill>
                <a:latin typeface="Times New Roman" panose="02020603050405020304" pitchFamily="18" charset="0"/>
                <a:ea typeface="+mn-lt"/>
                <a:cs typeface="Times New Roman" panose="02020603050405020304" pitchFamily="18" charset="0"/>
              </a:rPr>
              <a:t>B</a:t>
            </a:r>
            <a:r>
              <a:rPr lang="en-US" sz="1100" dirty="0">
                <a:solidFill>
                  <a:schemeClr val="bg1"/>
                </a:solidFill>
                <a:latin typeface="Times New Roman" panose="02020603050405020304" pitchFamily="18" charset="0"/>
                <a:ea typeface="+mn-lt"/>
                <a:cs typeface="Times New Roman" panose="02020603050405020304" pitchFamily="18" charset="0"/>
              </a:rPr>
              <a:t>) – </a:t>
            </a:r>
            <a:r>
              <a:rPr lang="en-US" sz="1100" i="1" dirty="0">
                <a:solidFill>
                  <a:schemeClr val="bg1"/>
                </a:solidFill>
                <a:latin typeface="Times New Roman" panose="02020603050405020304" pitchFamily="18" charset="0"/>
                <a:ea typeface="+mn-lt"/>
                <a:cs typeface="Times New Roman" panose="02020603050405020304" pitchFamily="18" charset="0"/>
              </a:rPr>
              <a:t>II</a:t>
            </a:r>
            <a:r>
              <a:rPr lang="en-US" sz="1100" dirty="0">
                <a:solidFill>
                  <a:schemeClr val="bg1"/>
                </a:solidFill>
                <a:latin typeface="Times New Roman" panose="02020603050405020304" pitchFamily="18" charset="0"/>
                <a:ea typeface="+mn-lt"/>
                <a:cs typeface="Times New Roman" panose="02020603050405020304" pitchFamily="18" charset="0"/>
              </a:rPr>
              <a:t>(</a:t>
            </a:r>
            <a:r>
              <a:rPr lang="en-US" sz="1100" i="1" dirty="0" err="1">
                <a:solidFill>
                  <a:schemeClr val="bg1"/>
                </a:solidFill>
                <a:latin typeface="Times New Roman" panose="02020603050405020304" pitchFamily="18" charset="0"/>
                <a:ea typeface="+mn-lt"/>
                <a:cs typeface="Times New Roman" panose="02020603050405020304" pitchFamily="18" charset="0"/>
              </a:rPr>
              <a:t>y</a:t>
            </a:r>
            <a:r>
              <a:rPr lang="en-US" sz="1100" dirty="0" err="1">
                <a:solidFill>
                  <a:schemeClr val="bg1"/>
                </a:solidFill>
                <a:latin typeface="Times New Roman" panose="02020603050405020304" pitchFamily="18" charset="0"/>
                <a:ea typeface="+mn-lt"/>
                <a:cs typeface="Times New Roman" panose="02020603050405020304" pitchFamily="18" charset="0"/>
              </a:rPr>
              <a:t>C,</a:t>
            </a:r>
            <a:r>
              <a:rPr lang="en-US" sz="1100" i="1" dirty="0" err="1">
                <a:solidFill>
                  <a:schemeClr val="bg1"/>
                </a:solidFill>
                <a:latin typeface="Times New Roman" panose="02020603050405020304" pitchFamily="18" charset="0"/>
                <a:ea typeface="+mn-lt"/>
                <a:cs typeface="Times New Roman" panose="02020603050405020304" pitchFamily="18" charset="0"/>
              </a:rPr>
              <a:t>x</a:t>
            </a:r>
            <a:r>
              <a:rPr lang="en-US" sz="1100" dirty="0" err="1">
                <a:solidFill>
                  <a:schemeClr val="bg1"/>
                </a:solidFill>
                <a:latin typeface="Times New Roman" panose="02020603050405020304" pitchFamily="18" charset="0"/>
                <a:ea typeface="+mn-lt"/>
                <a:cs typeface="Times New Roman" panose="02020603050405020304" pitchFamily="18" charset="0"/>
              </a:rPr>
              <a:t>C</a:t>
            </a:r>
            <a:r>
              <a:rPr lang="en-US" sz="1100" dirty="0">
                <a:solidFill>
                  <a:schemeClr val="bg1"/>
                </a:solidFill>
                <a:latin typeface="Times New Roman" panose="02020603050405020304" pitchFamily="18" charset="0"/>
                <a:ea typeface="+mn-lt"/>
                <a:cs typeface="Times New Roman" panose="02020603050405020304" pitchFamily="18" charset="0"/>
              </a:rPr>
              <a:t>) + </a:t>
            </a:r>
            <a:r>
              <a:rPr lang="en-US" sz="1100" i="1" dirty="0">
                <a:solidFill>
                  <a:schemeClr val="bg1"/>
                </a:solidFill>
                <a:latin typeface="Times New Roman" panose="02020603050405020304" pitchFamily="18" charset="0"/>
                <a:ea typeface="+mn-lt"/>
                <a:cs typeface="Times New Roman" panose="02020603050405020304" pitchFamily="18" charset="0"/>
              </a:rPr>
              <a:t>II</a:t>
            </a:r>
            <a:r>
              <a:rPr lang="en-US" sz="1100" dirty="0">
                <a:solidFill>
                  <a:schemeClr val="bg1"/>
                </a:solidFill>
                <a:latin typeface="Times New Roman" panose="02020603050405020304" pitchFamily="18" charset="0"/>
                <a:ea typeface="+mn-lt"/>
                <a:cs typeface="Times New Roman" panose="02020603050405020304" pitchFamily="18" charset="0"/>
              </a:rPr>
              <a:t>(</a:t>
            </a:r>
            <a:r>
              <a:rPr lang="en-US" sz="1100" i="1" dirty="0" err="1">
                <a:solidFill>
                  <a:schemeClr val="bg1"/>
                </a:solidFill>
                <a:latin typeface="Times New Roman" panose="02020603050405020304" pitchFamily="18" charset="0"/>
                <a:ea typeface="+mn-lt"/>
                <a:cs typeface="Times New Roman" panose="02020603050405020304" pitchFamily="18" charset="0"/>
              </a:rPr>
              <a:t>y</a:t>
            </a:r>
            <a:r>
              <a:rPr lang="en-US" sz="1100" dirty="0" err="1">
                <a:solidFill>
                  <a:schemeClr val="bg1"/>
                </a:solidFill>
                <a:latin typeface="Times New Roman" panose="02020603050405020304" pitchFamily="18" charset="0"/>
                <a:ea typeface="+mn-lt"/>
                <a:cs typeface="Times New Roman" panose="02020603050405020304" pitchFamily="18" charset="0"/>
              </a:rPr>
              <a:t>D,</a:t>
            </a:r>
            <a:r>
              <a:rPr lang="en-US" sz="1100" i="1" dirty="0" err="1">
                <a:solidFill>
                  <a:schemeClr val="bg1"/>
                </a:solidFill>
                <a:latin typeface="Times New Roman" panose="02020603050405020304" pitchFamily="18" charset="0"/>
                <a:ea typeface="+mn-lt"/>
                <a:cs typeface="Times New Roman" panose="02020603050405020304" pitchFamily="18" charset="0"/>
              </a:rPr>
              <a:t>x</a:t>
            </a:r>
            <a:r>
              <a:rPr lang="en-US" sz="1100" dirty="0" err="1">
                <a:solidFill>
                  <a:schemeClr val="bg1"/>
                </a:solidFill>
                <a:latin typeface="Times New Roman" panose="02020603050405020304" pitchFamily="18" charset="0"/>
                <a:ea typeface="+mn-lt"/>
                <a:cs typeface="Times New Roman" panose="02020603050405020304" pitchFamily="18" charset="0"/>
              </a:rPr>
              <a:t>D</a:t>
            </a:r>
            <a:r>
              <a:rPr lang="en-US" sz="1100" dirty="0">
                <a:solidFill>
                  <a:schemeClr val="bg1"/>
                </a:solidFill>
                <a:latin typeface="Times New Roman" panose="02020603050405020304" pitchFamily="18" charset="0"/>
                <a:ea typeface="+mn-lt"/>
                <a:cs typeface="Times New Roman" panose="02020603050405020304" pitchFamily="18" charset="0"/>
              </a:rPr>
              <a:t>). </a:t>
            </a:r>
            <a:endParaRPr lang="en-US" sz="1000" dirty="0">
              <a:solidFill>
                <a:schemeClr val="bg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1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iagram&#10;&#10;Description automatically generated">
            <a:extLst>
              <a:ext uri="{FF2B5EF4-FFF2-40B4-BE49-F238E27FC236}">
                <a16:creationId xmlns:a16="http://schemas.microsoft.com/office/drawing/2014/main" id="{6D783B1E-C361-48A5-A7E9-4BD73DD4AFA2}"/>
              </a:ext>
            </a:extLst>
          </p:cNvPr>
          <p:cNvPicPr>
            <a:picLocks noChangeAspect="1"/>
          </p:cNvPicPr>
          <p:nvPr/>
        </p:nvPicPr>
        <p:blipFill>
          <a:blip r:embed="rId3"/>
          <a:stretch>
            <a:fillRect/>
          </a:stretch>
        </p:blipFill>
        <p:spPr>
          <a:xfrm>
            <a:off x="929952" y="2162080"/>
            <a:ext cx="1743075" cy="1304925"/>
          </a:xfrm>
          <a:prstGeom prst="rect">
            <a:avLst/>
          </a:prstGeom>
        </p:spPr>
      </p:pic>
    </p:spTree>
    <p:extLst>
      <p:ext uri="{BB962C8B-B14F-4D97-AF65-F5344CB8AC3E}">
        <p14:creationId xmlns:p14="http://schemas.microsoft.com/office/powerpoint/2010/main" val="16059047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55">
            <a:extLst>
              <a:ext uri="{FF2B5EF4-FFF2-40B4-BE49-F238E27FC236}">
                <a16:creationId xmlns:a16="http://schemas.microsoft.com/office/drawing/2014/main" id="{935FA1D6-C67C-49E2-995E-030AFDE89974}"/>
              </a:ext>
            </a:extLst>
          </p:cNvPr>
          <p:cNvSpPr txBox="1">
            <a:spLocks/>
          </p:cNvSpPr>
          <p:nvPr/>
        </p:nvSpPr>
        <p:spPr>
          <a:xfrm>
            <a:off x="1308434" y="750651"/>
            <a:ext cx="6000326" cy="6461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000" dirty="0">
                <a:ea typeface="+mn-lt"/>
                <a:cs typeface="+mn-lt"/>
              </a:rPr>
              <a:t>Viola-Jones </a:t>
            </a:r>
            <a:r>
              <a:rPr lang="en-US" sz="3000" dirty="0" smtClean="0">
                <a:ea typeface="+mn-lt"/>
                <a:cs typeface="+mn-lt"/>
              </a:rPr>
              <a:t>algorithm:</a:t>
            </a:r>
            <a:endParaRPr lang="en" sz="3000" b="1" dirty="0"/>
          </a:p>
        </p:txBody>
      </p:sp>
      <p:sp>
        <p:nvSpPr>
          <p:cNvPr id="17" name="Rectangle 16">
            <a:extLst>
              <a:ext uri="{FF2B5EF4-FFF2-40B4-BE49-F238E27FC236}">
                <a16:creationId xmlns:a16="http://schemas.microsoft.com/office/drawing/2014/main" id="{6825E203-865B-4CEA-893B-027604478972}"/>
              </a:ext>
            </a:extLst>
          </p:cNvPr>
          <p:cNvSpPr/>
          <p:nvPr/>
        </p:nvSpPr>
        <p:spPr>
          <a:xfrm>
            <a:off x="1308434" y="2252764"/>
            <a:ext cx="6914727" cy="307777"/>
          </a:xfrm>
          <a:prstGeom prst="rect">
            <a:avLst/>
          </a:prstGeom>
        </p:spPr>
        <p:txBody>
          <a:bodyPr wrap="square">
            <a:spAutoFit/>
          </a:bodyPr>
          <a:lstStyle/>
          <a:p>
            <a:pPr marL="342900" lvl="0" indent="-342900">
              <a:buClr>
                <a:srgbClr val="19BBD5"/>
              </a:buClr>
              <a:buSzPts val="1400"/>
              <a:buFont typeface="+mj-lt"/>
              <a:buAutoNum type="arabicPeriod"/>
            </a:pPr>
            <a:endParaRPr lang="en-US" dirty="0">
              <a:solidFill>
                <a:srgbClr val="C6DAEC"/>
              </a:solidFill>
              <a:latin typeface="Muli"/>
              <a:sym typeface="Muli"/>
            </a:endParaRPr>
          </a:p>
        </p:txBody>
      </p:sp>
      <p:sp>
        <p:nvSpPr>
          <p:cNvPr id="18" name="TextBox 17">
            <a:extLst>
              <a:ext uri="{FF2B5EF4-FFF2-40B4-BE49-F238E27FC236}">
                <a16:creationId xmlns:a16="http://schemas.microsoft.com/office/drawing/2014/main" id="{AECDBE6C-88E5-4245-972B-A34CA43E5CB0}"/>
              </a:ext>
            </a:extLst>
          </p:cNvPr>
          <p:cNvSpPr txBox="1"/>
          <p:nvPr/>
        </p:nvSpPr>
        <p:spPr>
          <a:xfrm>
            <a:off x="882204" y="1512673"/>
            <a:ext cx="7199289" cy="289310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Detection happens inside a detection window. A minimum and maximum window size is chosen, and for each size a sliding step size is chosen. Then the detection window is moved across the image as follows: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1. Set the minimum window size, and sliding step corresponding to that size.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2. For the chosen window size, slide the window vertically and horizontally with the same step. At each step, a set of </a:t>
            </a:r>
            <a:r>
              <a:rPr lang="en-US" i="1" dirty="0">
                <a:solidFill>
                  <a:schemeClr val="bg1"/>
                </a:solidFill>
                <a:latin typeface="Times New Roman" panose="02020603050405020304" pitchFamily="18" charset="0"/>
                <a:ea typeface="+mn-lt"/>
                <a:cs typeface="Times New Roman" panose="02020603050405020304" pitchFamily="18" charset="0"/>
              </a:rPr>
              <a:t>N</a:t>
            </a:r>
            <a:r>
              <a:rPr lang="en-US" dirty="0">
                <a:solidFill>
                  <a:schemeClr val="bg1"/>
                </a:solidFill>
                <a:latin typeface="Times New Roman" panose="02020603050405020304" pitchFamily="18" charset="0"/>
                <a:ea typeface="+mn-lt"/>
                <a:cs typeface="Times New Roman" panose="02020603050405020304" pitchFamily="18" charset="0"/>
              </a:rPr>
              <a:t> face recognition filters is applied. If one filter gives a positive answer, the face is detected in the current widow. </a:t>
            </a:r>
            <a:endParaRPr lang="en-US" dirty="0" smtClean="0">
              <a:solidFill>
                <a:schemeClr val="bg1"/>
              </a:solidFill>
              <a:latin typeface="Times New Roman" panose="02020603050405020304" pitchFamily="18" charset="0"/>
              <a:ea typeface="+mn-lt"/>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ea typeface="+mn-lt"/>
                <a:cs typeface="Times New Roman" panose="02020603050405020304" pitchFamily="18" charset="0"/>
              </a:rPr>
              <a:t>3. If the size of the window is the maximum size stop the procedure. Otherwise increase the size of the window and corresponding sliding step to the next chosen size and go to the step 2.</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82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55">
            <a:extLst>
              <a:ext uri="{FF2B5EF4-FFF2-40B4-BE49-F238E27FC236}">
                <a16:creationId xmlns:a16="http://schemas.microsoft.com/office/drawing/2014/main" id="{935FA1D6-C67C-49E2-995E-030AFDE89974}"/>
              </a:ext>
            </a:extLst>
          </p:cNvPr>
          <p:cNvSpPr txBox="1">
            <a:spLocks/>
          </p:cNvSpPr>
          <p:nvPr/>
        </p:nvSpPr>
        <p:spPr>
          <a:xfrm>
            <a:off x="1308434" y="750651"/>
            <a:ext cx="6000326" cy="6461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200" dirty="0"/>
              <a:t>Algorithm and </a:t>
            </a:r>
            <a:r>
              <a:rPr lang="en-US" sz="3200" dirty="0" smtClean="0"/>
              <a:t>Analysis:</a:t>
            </a:r>
            <a:endParaRPr lang="en" sz="3000" b="1" dirty="0"/>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93118AF9-28AA-5A11-6925-8678E17AB483}"/>
              </a:ext>
            </a:extLst>
          </p:cNvPr>
          <p:cNvPicPr>
            <a:picLocks noChangeAspect="1"/>
          </p:cNvPicPr>
          <p:nvPr/>
        </p:nvPicPr>
        <p:blipFill>
          <a:blip r:embed="rId3"/>
          <a:stretch>
            <a:fillRect/>
          </a:stretch>
        </p:blipFill>
        <p:spPr>
          <a:xfrm>
            <a:off x="4657671" y="3535902"/>
            <a:ext cx="2743200" cy="810322"/>
          </a:xfrm>
          <a:prstGeom prst="rect">
            <a:avLst/>
          </a:prstGeom>
        </p:spPr>
      </p:pic>
      <p:pic>
        <p:nvPicPr>
          <p:cNvPr id="2" name="Picture 1"/>
          <p:cNvPicPr>
            <a:picLocks noChangeAspect="1"/>
          </p:cNvPicPr>
          <p:nvPr/>
        </p:nvPicPr>
        <p:blipFill>
          <a:blip r:embed="rId4"/>
          <a:stretch>
            <a:fillRect/>
          </a:stretch>
        </p:blipFill>
        <p:spPr>
          <a:xfrm>
            <a:off x="715617" y="1698705"/>
            <a:ext cx="4644887" cy="1182799"/>
          </a:xfrm>
          <a:prstGeom prst="rect">
            <a:avLst/>
          </a:prstGeom>
        </p:spPr>
      </p:pic>
      <p:sp>
        <p:nvSpPr>
          <p:cNvPr id="10" name="TextBox 9">
            <a:extLst>
              <a:ext uri="{FF2B5EF4-FFF2-40B4-BE49-F238E27FC236}">
                <a16:creationId xmlns:a16="http://schemas.microsoft.com/office/drawing/2014/main" id="{97E578A1-09D3-EE6B-7959-9886F203C4ED}"/>
              </a:ext>
            </a:extLst>
          </p:cNvPr>
          <p:cNvSpPr txBox="1"/>
          <p:nvPr/>
        </p:nvSpPr>
        <p:spPr>
          <a:xfrm>
            <a:off x="5085303" y="4472222"/>
            <a:ext cx="20772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Calculated Accuracy</a:t>
            </a:r>
          </a:p>
        </p:txBody>
      </p:sp>
      <p:sp>
        <p:nvSpPr>
          <p:cNvPr id="11" name="TextBox 10">
            <a:extLst>
              <a:ext uri="{FF2B5EF4-FFF2-40B4-BE49-F238E27FC236}">
                <a16:creationId xmlns:a16="http://schemas.microsoft.com/office/drawing/2014/main" id="{747907C2-17E8-F71D-2E48-1B17017D9FE0}"/>
              </a:ext>
            </a:extLst>
          </p:cNvPr>
          <p:cNvSpPr txBox="1"/>
          <p:nvPr/>
        </p:nvSpPr>
        <p:spPr>
          <a:xfrm>
            <a:off x="1546756" y="3060985"/>
            <a:ext cx="32571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Object detection Viola-Jones </a:t>
            </a:r>
            <a:r>
              <a:rPr lang="en-US" dirty="0" smtClean="0">
                <a:solidFill>
                  <a:schemeClr val="bg1"/>
                </a:solidFill>
                <a:ea typeface="+mn-lt"/>
                <a:cs typeface="+mn-lt"/>
              </a:rPr>
              <a:t>algorithm</a:t>
            </a:r>
            <a:endParaRPr lang="en-US" dirty="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2058519082"/>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E5E738-629C-4728-B403-D87C4A5000AD}"/>
              </a:ext>
            </a:extLst>
          </p:cNvPr>
          <p:cNvSpPr>
            <a:spLocks noGrp="1"/>
          </p:cNvSpPr>
          <p:nvPr>
            <p:ph type="title"/>
          </p:nvPr>
        </p:nvSpPr>
        <p:spPr>
          <a:xfrm>
            <a:off x="1661866" y="1150936"/>
            <a:ext cx="7221386" cy="645300"/>
          </a:xfrm>
        </p:spPr>
        <p:txBody>
          <a:bodyPr/>
          <a:lstStyle/>
          <a:p>
            <a:r>
              <a:rPr lang="en-US" b="1" dirty="0"/>
              <a:t>Hardware Requirements:</a:t>
            </a:r>
          </a:p>
        </p:txBody>
      </p:sp>
      <p:sp>
        <p:nvSpPr>
          <p:cNvPr id="8" name="Text Placeholder 7">
            <a:extLst>
              <a:ext uri="{FF2B5EF4-FFF2-40B4-BE49-F238E27FC236}">
                <a16:creationId xmlns:a16="http://schemas.microsoft.com/office/drawing/2014/main" id="{BF01CDA8-43FB-4A65-B172-89E14AC82756}"/>
              </a:ext>
            </a:extLst>
          </p:cNvPr>
          <p:cNvSpPr>
            <a:spLocks noGrp="1"/>
          </p:cNvSpPr>
          <p:nvPr>
            <p:ph type="body" idx="1"/>
          </p:nvPr>
        </p:nvSpPr>
        <p:spPr>
          <a:xfrm>
            <a:off x="2177021" y="2034495"/>
            <a:ext cx="4944300" cy="1659900"/>
          </a:xfrm>
        </p:spPr>
        <p:txBody>
          <a:bodyPr/>
          <a:lstStyle/>
          <a:p>
            <a:r>
              <a:rPr lang="en-US" dirty="0">
                <a:latin typeface="Times New Roman" panose="02020603050405020304" pitchFamily="18" charset="0"/>
                <a:cs typeface="Times New Roman" panose="02020603050405020304" pitchFamily="18" charset="0"/>
              </a:rPr>
              <a:t> Processor (for image processing)</a:t>
            </a:r>
          </a:p>
          <a:p>
            <a:r>
              <a:rPr lang="en-US" dirty="0">
                <a:latin typeface="Times New Roman" panose="02020603050405020304" pitchFamily="18" charset="0"/>
                <a:cs typeface="Times New Roman" panose="02020603050405020304" pitchFamily="18" charset="0"/>
              </a:rPr>
              <a:t> Arduino Uno (Microcontroller)</a:t>
            </a:r>
          </a:p>
          <a:p>
            <a:r>
              <a:rPr lang="en-US" dirty="0">
                <a:latin typeface="Times New Roman" panose="02020603050405020304" pitchFamily="18" charset="0"/>
                <a:cs typeface="Times New Roman" panose="02020603050405020304" pitchFamily="18" charset="0"/>
              </a:rPr>
              <a:t> Bluetooth Module</a:t>
            </a:r>
          </a:p>
          <a:p>
            <a:r>
              <a:rPr lang="en-US" dirty="0">
                <a:latin typeface="Times New Roman" panose="02020603050405020304" pitchFamily="18" charset="0"/>
                <a:cs typeface="Times New Roman" panose="02020603050405020304" pitchFamily="18" charset="0"/>
              </a:rPr>
              <a:t> Camera</a:t>
            </a:r>
          </a:p>
          <a:p>
            <a:r>
              <a:rPr lang="en-US" dirty="0">
                <a:latin typeface="Times New Roman" panose="02020603050405020304" pitchFamily="18" charset="0"/>
                <a:cs typeface="Times New Roman" panose="02020603050405020304" pitchFamily="18" charset="0"/>
              </a:rPr>
              <a:t> Motor Driver</a:t>
            </a:r>
          </a:p>
          <a:p>
            <a:r>
              <a:rPr lang="en-US" dirty="0">
                <a:latin typeface="Times New Roman" panose="02020603050405020304" pitchFamily="18" charset="0"/>
                <a:cs typeface="Times New Roman" panose="02020603050405020304" pitchFamily="18" charset="0"/>
              </a:rPr>
              <a:t> Dc Motors</a:t>
            </a:r>
          </a:p>
          <a:p>
            <a:r>
              <a:rPr lang="en-US" dirty="0">
                <a:latin typeface="Times New Roman" panose="02020603050405020304" pitchFamily="18" charset="0"/>
                <a:cs typeface="Times New Roman" panose="02020603050405020304" pitchFamily="18" charset="0"/>
              </a:rPr>
              <a:t> Batteries </a:t>
            </a:r>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71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 calcmode="lin" valueType="num">
                                      <p:cBhvr additive="base">
                                        <p:cTn id="49" dur="500" fill="hold"/>
                                        <p:tgtEl>
                                          <p:spTgt spid="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idx="4294967295"/>
          </p:nvPr>
        </p:nvSpPr>
        <p:spPr>
          <a:xfrm>
            <a:off x="1638300" y="732925"/>
            <a:ext cx="3753000" cy="645300"/>
          </a:xfrm>
          <a:prstGeom prst="rect">
            <a:avLst/>
          </a:prstGeom>
        </p:spPr>
        <p:txBody>
          <a:bodyPr wrap="square" lIns="91425" tIns="91425" rIns="91425" bIns="91425" anchor="ctr" anchorCtr="0">
            <a:noAutofit/>
          </a:bodyPr>
          <a:lstStyle/>
          <a:p>
            <a:pPr marL="0" lvl="0" indent="0" rtl="0">
              <a:spcBef>
                <a:spcPts val="0"/>
              </a:spcBef>
              <a:buNone/>
            </a:pPr>
            <a:r>
              <a:rPr lang="en-US" sz="3000" b="1" dirty="0"/>
              <a:t>Arduino Uno</a:t>
            </a:r>
            <a:endParaRPr lang="en" sz="3000" b="1" dirty="0"/>
          </a:p>
        </p:txBody>
      </p:sp>
      <p:sp>
        <p:nvSpPr>
          <p:cNvPr id="401" name="Shape 401"/>
          <p:cNvSpPr txBox="1">
            <a:spLocks noGrp="1"/>
          </p:cNvSpPr>
          <p:nvPr>
            <p:ph type="body" idx="4294967295"/>
          </p:nvPr>
        </p:nvSpPr>
        <p:spPr>
          <a:xfrm>
            <a:off x="2321024" y="1378225"/>
            <a:ext cx="6743775" cy="870593"/>
          </a:xfrm>
          <a:prstGeom prst="rect">
            <a:avLst/>
          </a:prstGeom>
        </p:spPr>
        <p:txBody>
          <a:bodyPr wrap="square" lIns="91425" tIns="91425" rIns="91425" bIns="91425" anchor="t" anchorCtr="0">
            <a:noAutofit/>
          </a:bodyPr>
          <a:lstStyle/>
          <a:p>
            <a:pPr lvl="0">
              <a:spcBef>
                <a:spcPts val="0"/>
              </a:spcBef>
              <a:buNone/>
            </a:pPr>
            <a:r>
              <a:rPr lang="en-US" dirty="0">
                <a:latin typeface="Times New Roman" panose="02020603050405020304" pitchFamily="18" charset="0"/>
                <a:cs typeface="Times New Roman" panose="02020603050405020304" pitchFamily="18" charset="0"/>
              </a:rPr>
              <a:t>The Arduino Uno is a microcontroller board based on the ATmega328. It has 14 digital input/output pins (of which 6 can be used as PWM outputs), 6 analog inputs, a 16 MHz ceramic resonator, a USB connection, a power jack, an ICSP header, and a reset button.</a:t>
            </a:r>
            <a:endParaRPr lang="en" dirty="0">
              <a:latin typeface="Times New Roman" panose="02020603050405020304" pitchFamily="18" charset="0"/>
              <a:cs typeface="Times New Roman" panose="02020603050405020304" pitchFamily="18" charset="0"/>
            </a:endParaRPr>
          </a:p>
        </p:txBody>
      </p:sp>
      <p:pic>
        <p:nvPicPr>
          <p:cNvPr id="402" name="Shape 402"/>
          <p:cNvPicPr preferRelativeResize="0"/>
          <p:nvPr/>
        </p:nvPicPr>
        <p:blipFill rotWithShape="1">
          <a:blip r:embed="rId3"/>
          <a:srcRect t="-14632" r="-14632"/>
          <a:stretch/>
        </p:blipFill>
        <p:spPr>
          <a:xfrm>
            <a:off x="-286950" y="1771015"/>
            <a:ext cx="4152900" cy="1652820"/>
          </a:xfrm>
          <a:prstGeom prst="hexagon">
            <a:avLst>
              <a:gd name="adj" fmla="val 28504"/>
              <a:gd name="vf" fmla="val 115470"/>
            </a:avLst>
          </a:prstGeom>
          <a:noFill/>
          <a:ln>
            <a:noFill/>
          </a:ln>
        </p:spPr>
      </p:pic>
      <p:sp>
        <p:nvSpPr>
          <p:cNvPr id="2" name="TextBox 1">
            <a:extLst>
              <a:ext uri="{FF2B5EF4-FFF2-40B4-BE49-F238E27FC236}">
                <a16:creationId xmlns:a16="http://schemas.microsoft.com/office/drawing/2014/main" id="{88F285FD-6568-469C-A184-B1E503144219}"/>
              </a:ext>
            </a:extLst>
          </p:cNvPr>
          <p:cNvSpPr txBox="1"/>
          <p:nvPr/>
        </p:nvSpPr>
        <p:spPr>
          <a:xfrm>
            <a:off x="3042304" y="2332589"/>
            <a:ext cx="1420582" cy="307777"/>
          </a:xfrm>
          <a:prstGeom prst="rect">
            <a:avLst/>
          </a:prstGeom>
          <a:noFill/>
        </p:spPr>
        <p:txBody>
          <a:bodyPr wrap="none" rtlCol="0">
            <a:spAutoFit/>
          </a:bodyPr>
          <a:lstStyle/>
          <a:p>
            <a:r>
              <a:rPr lang="en-US" b="1" dirty="0">
                <a:solidFill>
                  <a:srgbClr val="1BD8D5"/>
                </a:solidFill>
                <a:latin typeface="Muli" panose="020B0604020202020204" charset="0"/>
              </a:rPr>
              <a:t>Specifications:</a:t>
            </a:r>
          </a:p>
        </p:txBody>
      </p:sp>
      <p:sp>
        <p:nvSpPr>
          <p:cNvPr id="3" name="Rectangle 2">
            <a:extLst>
              <a:ext uri="{FF2B5EF4-FFF2-40B4-BE49-F238E27FC236}">
                <a16:creationId xmlns:a16="http://schemas.microsoft.com/office/drawing/2014/main" id="{2B7E62DB-40B9-41A1-B586-30458D7AEEA7}"/>
              </a:ext>
            </a:extLst>
          </p:cNvPr>
          <p:cNvSpPr/>
          <p:nvPr/>
        </p:nvSpPr>
        <p:spPr>
          <a:xfrm>
            <a:off x="1872000" y="2851200"/>
            <a:ext cx="1447200" cy="633600"/>
          </a:xfrm>
          <a:prstGeom prst="rect">
            <a:avLst/>
          </a:prstGeom>
          <a:solidFill>
            <a:srgbClr val="0E29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2B9C7-3D5D-4BB4-9F91-091939750A6A}"/>
              </a:ext>
            </a:extLst>
          </p:cNvPr>
          <p:cNvSpPr txBox="1"/>
          <p:nvPr/>
        </p:nvSpPr>
        <p:spPr>
          <a:xfrm>
            <a:off x="3319200" y="2640366"/>
            <a:ext cx="5341842" cy="2031325"/>
          </a:xfrm>
          <a:prstGeom prst="rect">
            <a:avLst/>
          </a:prstGeom>
          <a:noFill/>
        </p:spPr>
        <p:txBody>
          <a:bodyPr wrap="square" rtlCol="0">
            <a:spAutoFit/>
          </a:bodyPr>
          <a:lstStyle/>
          <a:p>
            <a:pPr lvl="1"/>
            <a:r>
              <a:rPr lang="en-US" dirty="0">
                <a:solidFill>
                  <a:srgbClr val="C6DAEC"/>
                </a:solidFill>
                <a:latin typeface="Times New Roman" panose="02020603050405020304" pitchFamily="18" charset="0"/>
                <a:cs typeface="Times New Roman" panose="02020603050405020304" pitchFamily="18" charset="0"/>
                <a:sym typeface="Muli"/>
              </a:rPr>
              <a:t>Microcontroller 	: ATmega328</a:t>
            </a:r>
          </a:p>
          <a:p>
            <a:pPr lvl="1"/>
            <a:r>
              <a:rPr lang="en-US" dirty="0">
                <a:solidFill>
                  <a:srgbClr val="C6DAEC"/>
                </a:solidFill>
                <a:latin typeface="Times New Roman" panose="02020603050405020304" pitchFamily="18" charset="0"/>
                <a:cs typeface="Times New Roman" panose="02020603050405020304" pitchFamily="18" charset="0"/>
                <a:sym typeface="Muli"/>
              </a:rPr>
              <a:t>Operating Voltage 	: 5V</a:t>
            </a:r>
          </a:p>
          <a:p>
            <a:pPr lvl="1"/>
            <a:r>
              <a:rPr lang="en-US" dirty="0">
                <a:solidFill>
                  <a:srgbClr val="C6DAEC"/>
                </a:solidFill>
                <a:latin typeface="Times New Roman" panose="02020603050405020304" pitchFamily="18" charset="0"/>
                <a:cs typeface="Times New Roman" panose="02020603050405020304" pitchFamily="18" charset="0"/>
                <a:sym typeface="Muli"/>
              </a:rPr>
              <a:t>Input Voltage 	: 7-12V</a:t>
            </a:r>
          </a:p>
          <a:p>
            <a:pPr lvl="1"/>
            <a:r>
              <a:rPr lang="en-US" dirty="0">
                <a:solidFill>
                  <a:srgbClr val="C6DAEC"/>
                </a:solidFill>
                <a:latin typeface="Times New Roman" panose="02020603050405020304" pitchFamily="18" charset="0"/>
                <a:cs typeface="Times New Roman" panose="02020603050405020304" pitchFamily="18" charset="0"/>
                <a:sym typeface="Muli"/>
              </a:rPr>
              <a:t>Digital I/O Pins 	: 14 (of which 6 provide PWM output)</a:t>
            </a:r>
          </a:p>
          <a:p>
            <a:pPr lvl="1"/>
            <a:r>
              <a:rPr lang="en-US" dirty="0">
                <a:solidFill>
                  <a:srgbClr val="C6DAEC"/>
                </a:solidFill>
                <a:latin typeface="Times New Roman" panose="02020603050405020304" pitchFamily="18" charset="0"/>
                <a:cs typeface="Times New Roman" panose="02020603050405020304" pitchFamily="18" charset="0"/>
                <a:sym typeface="Muli"/>
              </a:rPr>
              <a:t>Analog Input Pins 	: 6</a:t>
            </a:r>
          </a:p>
          <a:p>
            <a:pPr lvl="1"/>
            <a:r>
              <a:rPr lang="it-IT" dirty="0">
                <a:solidFill>
                  <a:srgbClr val="C6DAEC"/>
                </a:solidFill>
                <a:latin typeface="Times New Roman" panose="02020603050405020304" pitchFamily="18" charset="0"/>
                <a:cs typeface="Times New Roman" panose="02020603050405020304" pitchFamily="18" charset="0"/>
                <a:sym typeface="Muli"/>
              </a:rPr>
              <a:t>DC Current per I/O Pin: 40 mA</a:t>
            </a:r>
          </a:p>
          <a:p>
            <a:pPr lvl="1"/>
            <a:r>
              <a:rPr lang="it-IT" dirty="0">
                <a:solidFill>
                  <a:srgbClr val="C6DAEC"/>
                </a:solidFill>
                <a:latin typeface="Times New Roman" panose="02020603050405020304" pitchFamily="18" charset="0"/>
                <a:cs typeface="Times New Roman" panose="02020603050405020304" pitchFamily="18" charset="0"/>
                <a:sym typeface="Muli"/>
              </a:rPr>
              <a:t>Flash Memory 	: 32 KB</a:t>
            </a:r>
          </a:p>
          <a:p>
            <a:pPr lvl="1"/>
            <a:r>
              <a:rPr lang="it-IT" dirty="0">
                <a:solidFill>
                  <a:srgbClr val="C6DAEC"/>
                </a:solidFill>
                <a:latin typeface="Times New Roman" panose="02020603050405020304" pitchFamily="18" charset="0"/>
                <a:cs typeface="Times New Roman" panose="02020603050405020304" pitchFamily="18" charset="0"/>
                <a:sym typeface="Muli"/>
              </a:rPr>
              <a:t>SRAM 		: 2 KB </a:t>
            </a:r>
          </a:p>
          <a:p>
            <a:pPr lvl="1"/>
            <a:r>
              <a:rPr lang="it-IT" dirty="0">
                <a:solidFill>
                  <a:srgbClr val="C6DAEC"/>
                </a:solidFill>
                <a:latin typeface="Times New Roman" panose="02020603050405020304" pitchFamily="18" charset="0"/>
                <a:cs typeface="Times New Roman" panose="02020603050405020304" pitchFamily="18" charset="0"/>
                <a:sym typeface="Muli"/>
              </a:rPr>
              <a:t>Clock Speed 	: 16 MHz</a:t>
            </a:r>
          </a:p>
        </p:txBody>
      </p:sp>
      <p:pic>
        <p:nvPicPr>
          <p:cNvPr id="9"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85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638299" y="732925"/>
            <a:ext cx="5705035"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000" b="1" dirty="0"/>
              <a:t>Motor Driver L298</a:t>
            </a:r>
            <a:endParaRPr lang="en" sz="3000" b="1" dirty="0"/>
          </a:p>
        </p:txBody>
      </p:sp>
      <p:pic>
        <p:nvPicPr>
          <p:cNvPr id="5" name="Picture 4">
            <a:extLst>
              <a:ext uri="{FF2B5EF4-FFF2-40B4-BE49-F238E27FC236}">
                <a16:creationId xmlns:a16="http://schemas.microsoft.com/office/drawing/2014/main" id="{90714F3F-CCCD-4DE8-87AF-DF35A9494EE8}"/>
              </a:ext>
            </a:extLst>
          </p:cNvPr>
          <p:cNvPicPr>
            <a:picLocks noChangeAspect="1"/>
          </p:cNvPicPr>
          <p:nvPr/>
        </p:nvPicPr>
        <p:blipFill>
          <a:blip r:embed="rId2"/>
          <a:stretch>
            <a:fillRect/>
          </a:stretch>
        </p:blipFill>
        <p:spPr>
          <a:xfrm>
            <a:off x="762796" y="1647148"/>
            <a:ext cx="2755555" cy="2844444"/>
          </a:xfrm>
          <a:prstGeom prst="rect">
            <a:avLst/>
          </a:prstGeom>
        </p:spPr>
      </p:pic>
      <p:sp>
        <p:nvSpPr>
          <p:cNvPr id="6" name="TextBox 5">
            <a:extLst>
              <a:ext uri="{FF2B5EF4-FFF2-40B4-BE49-F238E27FC236}">
                <a16:creationId xmlns:a16="http://schemas.microsoft.com/office/drawing/2014/main" id="{A5FED1E8-8ACC-472A-9D0F-4BD9F9A9028C}"/>
              </a:ext>
            </a:extLst>
          </p:cNvPr>
          <p:cNvSpPr txBox="1"/>
          <p:nvPr/>
        </p:nvSpPr>
        <p:spPr>
          <a:xfrm>
            <a:off x="3702974" y="1595172"/>
            <a:ext cx="4586068" cy="332398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L298 Motor Driver is a high voltage, high current dual full-bridge driver designed to accept standard TTL logic levels and drive inductive loads such as relays, solenoids, DC and stepping motors. </a:t>
            </a:r>
            <a:endParaRPr lang="en-US" dirty="0" smtClean="0">
              <a:solidFill>
                <a:schemeClr val="bg1"/>
              </a:solidFill>
              <a:latin typeface="Times New Roman" panose="02020603050405020304" pitchFamily="18" charset="0"/>
              <a:cs typeface="Times New Roman" panose="02020603050405020304" pitchFamily="18" charset="0"/>
            </a:endParaRPr>
          </a:p>
          <a:p>
            <a:pPr algn="just"/>
            <a:endParaRPr lang="en-US"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cs typeface="Times New Roman" panose="02020603050405020304" pitchFamily="18" charset="0"/>
              </a:rPr>
              <a:t>Two </a:t>
            </a:r>
            <a:r>
              <a:rPr lang="en-US" dirty="0">
                <a:solidFill>
                  <a:schemeClr val="bg1"/>
                </a:solidFill>
                <a:latin typeface="Times New Roman" panose="02020603050405020304" pitchFamily="18" charset="0"/>
                <a:cs typeface="Times New Roman" panose="02020603050405020304" pitchFamily="18" charset="0"/>
              </a:rPr>
              <a:t>enable inputs are provided to enable or disable the device independently of the input signals. The emitters of the lower transistors of each bridge are connected together and the corresponding external terminal can be used for the connection of an external sensing resistor. </a:t>
            </a:r>
            <a:endParaRPr lang="en-US"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cs typeface="Times New Roman" panose="02020603050405020304" pitchFamily="18" charset="0"/>
              </a:rPr>
              <a:t>An </a:t>
            </a:r>
            <a:r>
              <a:rPr lang="en-US" dirty="0">
                <a:solidFill>
                  <a:schemeClr val="bg1"/>
                </a:solidFill>
                <a:latin typeface="Times New Roman" panose="02020603050405020304" pitchFamily="18" charset="0"/>
                <a:cs typeface="Times New Roman" panose="02020603050405020304" pitchFamily="18" charset="0"/>
              </a:rPr>
              <a:t>additional supply input is provided so that the logic works at a lower voltage.</a:t>
            </a:r>
          </a:p>
          <a:p>
            <a:pPr algn="just"/>
            <a:r>
              <a:rPr lang="en-US" dirty="0">
                <a:solidFill>
                  <a:schemeClr val="bg1"/>
                </a:solidFill>
                <a:latin typeface="Times New Roman" panose="02020603050405020304" pitchFamily="18" charset="0"/>
                <a:cs typeface="Times New Roman" panose="02020603050405020304" pitchFamily="18" charset="0"/>
              </a:rPr>
              <a:t/>
            </a:r>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54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638299" y="707167"/>
            <a:ext cx="5705035"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000" b="1" dirty="0"/>
              <a:t>Bluetooth Module HC-05</a:t>
            </a:r>
            <a:endParaRPr lang="en" sz="3000" b="1" dirty="0"/>
          </a:p>
        </p:txBody>
      </p:sp>
      <p:pic>
        <p:nvPicPr>
          <p:cNvPr id="4" name="Picture 3">
            <a:extLst>
              <a:ext uri="{FF2B5EF4-FFF2-40B4-BE49-F238E27FC236}">
                <a16:creationId xmlns:a16="http://schemas.microsoft.com/office/drawing/2014/main" id="{4A509D3B-9A4E-4AD3-AB2A-631CE41CE1AA}"/>
              </a:ext>
            </a:extLst>
          </p:cNvPr>
          <p:cNvPicPr>
            <a:picLocks noChangeAspect="1"/>
          </p:cNvPicPr>
          <p:nvPr/>
        </p:nvPicPr>
        <p:blipFill>
          <a:blip r:embed="rId2"/>
          <a:stretch>
            <a:fillRect/>
          </a:stretch>
        </p:blipFill>
        <p:spPr>
          <a:xfrm>
            <a:off x="928465" y="1352467"/>
            <a:ext cx="6414869" cy="3489314"/>
          </a:xfrm>
          <a:prstGeom prst="rect">
            <a:avLst/>
          </a:prstGeom>
        </p:spPr>
      </p:pic>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39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22766" y="771561"/>
            <a:ext cx="7196608"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a:ea typeface="+mj-lt"/>
                <a:cs typeface="+mj-lt"/>
              </a:rPr>
              <a:t>L298 &amp; HC-05 Connected with Arduino:</a:t>
            </a:r>
            <a:endParaRPr lang="en" sz="2800" b="1" dirty="0"/>
          </a:p>
        </p:txBody>
      </p:sp>
      <p:pic>
        <p:nvPicPr>
          <p:cNvPr id="5" name="Picture 8" descr="Diagram&#10;&#10;Description automatically generated">
            <a:extLst>
              <a:ext uri="{FF2B5EF4-FFF2-40B4-BE49-F238E27FC236}">
                <a16:creationId xmlns:a16="http://schemas.microsoft.com/office/drawing/2014/main" id="{FB67EC21-C24E-C412-1515-AA110D36EDD3}"/>
              </a:ext>
            </a:extLst>
          </p:cNvPr>
          <p:cNvPicPr>
            <a:picLocks noChangeAspect="1"/>
          </p:cNvPicPr>
          <p:nvPr/>
        </p:nvPicPr>
        <p:blipFill>
          <a:blip r:embed="rId2"/>
          <a:stretch>
            <a:fillRect/>
          </a:stretch>
        </p:blipFill>
        <p:spPr>
          <a:xfrm>
            <a:off x="2329016" y="1782737"/>
            <a:ext cx="4323768" cy="2821460"/>
          </a:xfrm>
          <a:prstGeom prst="rect">
            <a:avLst/>
          </a:prstGeom>
        </p:spPr>
      </p:pic>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18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403201" y="570352"/>
            <a:ext cx="7913077"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a:ea typeface="+mj-lt"/>
                <a:cs typeface="+mj-lt"/>
              </a:rPr>
              <a:t>Robot Assemble And Setup:</a:t>
            </a:r>
            <a:endParaRPr lang="en" sz="2500" dirty="0"/>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73864"/>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793" t="5758" b="6104"/>
          <a:stretch/>
        </p:blipFill>
        <p:spPr>
          <a:xfrm>
            <a:off x="2575775" y="1371675"/>
            <a:ext cx="4271622" cy="3303356"/>
          </a:xfrm>
          <a:prstGeom prst="rect">
            <a:avLst/>
          </a:prstGeom>
        </p:spPr>
      </p:pic>
    </p:spTree>
    <p:extLst>
      <p:ext uri="{BB962C8B-B14F-4D97-AF65-F5344CB8AC3E}">
        <p14:creationId xmlns:p14="http://schemas.microsoft.com/office/powerpoint/2010/main" val="3155192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inc-powerpoint.officeapps.live.com/pods/GetClipboardImage.ashx?Id=2bbf7b24-9821-42ce-b44e-d23e33f40b39&amp;DC=IN4&amp;pkey=790c1015-14bf-4901-bd2d-893fd0037438&amp;wdwaccluster=IN4"/>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Subtitle 4"/>
          <p:cNvSpPr>
            <a:spLocks noGrp="1"/>
          </p:cNvSpPr>
          <p:nvPr>
            <p:ph type="subTitle" idx="1"/>
          </p:nvPr>
        </p:nvSpPr>
        <p:spPr>
          <a:xfrm>
            <a:off x="3155324" y="1262130"/>
            <a:ext cx="3148884" cy="3361385"/>
          </a:xfrm>
        </p:spPr>
        <p:txBody>
          <a:bodyPr/>
          <a:lstStyle/>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Literature Survey</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System </a:t>
            </a:r>
            <a:r>
              <a:rPr lang="en-IN" sz="1800" dirty="0" smtClean="0">
                <a:latin typeface="Times New Roman" panose="02020603050405020304" pitchFamily="18" charset="0"/>
                <a:cs typeface="Times New Roman" panose="02020603050405020304" pitchFamily="18" charset="0"/>
              </a:rPr>
              <a:t>Process</a:t>
            </a:r>
          </a:p>
          <a:p>
            <a:pPr marL="285750" indent="-285750">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Algorithms</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Hardware </a:t>
            </a:r>
            <a:r>
              <a:rPr lang="en-IN" sz="1800" dirty="0" smtClean="0">
                <a:latin typeface="Times New Roman" panose="02020603050405020304" pitchFamily="18" charset="0"/>
                <a:cs typeface="Times New Roman" panose="02020603050405020304" pitchFamily="18" charset="0"/>
              </a:rPr>
              <a:t>Requirements</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System Architecture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Implementation</a:t>
            </a:r>
          </a:p>
          <a:p>
            <a:pPr marL="285750" indent="-285750">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Conclusion &amp; 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References</a:t>
            </a:r>
          </a:p>
        </p:txBody>
      </p:sp>
      <p:sp>
        <p:nvSpPr>
          <p:cNvPr id="7" name="Title 6"/>
          <p:cNvSpPr>
            <a:spLocks noGrp="1"/>
          </p:cNvSpPr>
          <p:nvPr>
            <p:ph type="ctrTitle"/>
          </p:nvPr>
        </p:nvSpPr>
        <p:spPr>
          <a:xfrm>
            <a:off x="2582214" y="1036749"/>
            <a:ext cx="5638800" cy="521595"/>
          </a:xfrm>
        </p:spPr>
        <p:txBody>
          <a:bodyPr/>
          <a:lstStyle/>
          <a:p>
            <a:r>
              <a:rPr lang="en-IN" sz="3500" b="1" dirty="0"/>
              <a:t>Contents:</a:t>
            </a:r>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20621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77444" y="433052"/>
            <a:ext cx="7913077"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dirty="0"/>
              <a:t>Implementation </a:t>
            </a:r>
            <a:r>
              <a:rPr lang="en-US" sz="2800" dirty="0" smtClean="0"/>
              <a:t>Architecture for Code:</a:t>
            </a:r>
            <a:endParaRPr lang="en" sz="2500" dirty="0"/>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73864"/>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iagram&#10;&#10;Description automatically generated">
            <a:extLst>
              <a:ext uri="{FF2B5EF4-FFF2-40B4-BE49-F238E27FC236}">
                <a16:creationId xmlns:a16="http://schemas.microsoft.com/office/drawing/2014/main" id="{91CF6977-7A94-0856-66D0-8B69DF399E3E}"/>
              </a:ext>
            </a:extLst>
          </p:cNvPr>
          <p:cNvPicPr>
            <a:picLocks noChangeAspect="1"/>
          </p:cNvPicPr>
          <p:nvPr/>
        </p:nvPicPr>
        <p:blipFill rotWithShape="1">
          <a:blip r:embed="rId3"/>
          <a:srcRect b="1256"/>
          <a:stretch/>
        </p:blipFill>
        <p:spPr>
          <a:xfrm>
            <a:off x="2756081" y="1136307"/>
            <a:ext cx="3644719" cy="3787113"/>
          </a:xfrm>
          <a:prstGeom prst="rect">
            <a:avLst/>
          </a:prstGeom>
        </p:spPr>
      </p:pic>
    </p:spTree>
    <p:extLst>
      <p:ext uri="{BB962C8B-B14F-4D97-AF65-F5344CB8AC3E}">
        <p14:creationId xmlns:p14="http://schemas.microsoft.com/office/powerpoint/2010/main" val="4235559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77444" y="484567"/>
            <a:ext cx="7913077"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dirty="0">
                <a:ea typeface="+mj-lt"/>
                <a:cs typeface="+mj-lt"/>
              </a:rPr>
              <a:t> Integrated System </a:t>
            </a:r>
            <a:r>
              <a:rPr lang="en-US" sz="2800" dirty="0" smtClean="0">
                <a:ea typeface="+mj-lt"/>
                <a:cs typeface="+mj-lt"/>
              </a:rPr>
              <a:t>Architecture:</a:t>
            </a:r>
            <a:endParaRPr lang="en" sz="2500" dirty="0"/>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73864"/>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775" r="4064"/>
          <a:stretch/>
        </p:blipFill>
        <p:spPr>
          <a:xfrm>
            <a:off x="5333982" y="1236374"/>
            <a:ext cx="2635168" cy="3567447"/>
          </a:xfrm>
          <a:prstGeom prst="rect">
            <a:avLst/>
          </a:prstGeom>
        </p:spPr>
      </p:pic>
      <p:sp>
        <p:nvSpPr>
          <p:cNvPr id="8" name="Content Placeholder 7">
            <a:extLst>
              <a:ext uri="{FF2B5EF4-FFF2-40B4-BE49-F238E27FC236}">
                <a16:creationId xmlns:a16="http://schemas.microsoft.com/office/drawing/2014/main" id="{DB339673-EB98-C564-9765-062954782E01}"/>
              </a:ext>
            </a:extLst>
          </p:cNvPr>
          <p:cNvSpPr txBox="1">
            <a:spLocks/>
          </p:cNvSpPr>
          <p:nvPr/>
        </p:nvSpPr>
        <p:spPr>
          <a:xfrm>
            <a:off x="837650" y="1627496"/>
            <a:ext cx="4204427" cy="2785202"/>
          </a:xfrm>
          <a:prstGeom prst="rect">
            <a:avLst/>
          </a:prstGeom>
        </p:spPr>
        <p:txBody>
          <a:bodyPr vert="horz" lIns="91440" tIns="45720" rIns="91440" bIns="45720" rtlCol="0" anchor="t">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ea typeface="+mn-lt"/>
                <a:cs typeface="Times New Roman" panose="02020603050405020304" pitchFamily="18" charset="0"/>
              </a:rPr>
              <a:t>The Viola-Jones algorithm is the foundation of our work. This component accepts real-time video as input and processes it by converting it into individual pictures, or frames. </a:t>
            </a:r>
          </a:p>
          <a:p>
            <a:pPr marL="285750" indent="-285750" algn="just">
              <a:buFont typeface="Arial" panose="020B0604020202020204" pitchFamily="34" charset="0"/>
              <a:buChar char="•"/>
            </a:pPr>
            <a:endParaRPr lang="en-US" dirty="0" smtClean="0">
              <a:solidFill>
                <a:schemeClr val="bg1"/>
              </a:solidFill>
              <a:latin typeface="Times New Roman" panose="02020603050405020304" pitchFamily="18" charset="0"/>
              <a:ea typeface="+mn-lt"/>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cs typeface="Times New Roman" panose="02020603050405020304" pitchFamily="18" charset="0"/>
              </a:rPr>
              <a:t>Based on that the deductions are made on which direction the eye is moving the information is sent forward to the micro controller with the help of HC-05 Bluetooth module  in the form of a character string .</a:t>
            </a:r>
          </a:p>
          <a:p>
            <a:pPr marL="285750" indent="-285750" algn="just">
              <a:buFont typeface="Arial" panose="020B0604020202020204" pitchFamily="34" charset="0"/>
              <a:buChar char="•"/>
            </a:pPr>
            <a:endParaRPr lang="en-US"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chemeClr val="bg1"/>
                </a:solidFill>
                <a:latin typeface="Times New Roman" panose="02020603050405020304" pitchFamily="18" charset="0"/>
                <a:cs typeface="Times New Roman" panose="02020603050405020304" pitchFamily="18" charset="0"/>
              </a:rPr>
              <a:t>Based on the Character received by the micro controller , corresponding voltages are supplied to the motors to make it move as the user wants.</a:t>
            </a:r>
          </a:p>
          <a:p>
            <a:pPr marL="285750" indent="-28575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6954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926684" y="1156340"/>
            <a:ext cx="4714264"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 sz="2500" b="1" dirty="0"/>
              <a:t>Code For Image Processing:</a:t>
            </a:r>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73864"/>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2178" t="1670" r="14492" b="1845"/>
          <a:stretch/>
        </p:blipFill>
        <p:spPr>
          <a:xfrm>
            <a:off x="5112406" y="1995126"/>
            <a:ext cx="2875061" cy="2196947"/>
          </a:xfrm>
          <a:prstGeom prst="rect">
            <a:avLst/>
          </a:prstGeom>
        </p:spPr>
      </p:pic>
      <p:pic>
        <p:nvPicPr>
          <p:cNvPr id="6" name="Picture 5"/>
          <p:cNvPicPr>
            <a:picLocks noChangeAspect="1"/>
          </p:cNvPicPr>
          <p:nvPr/>
        </p:nvPicPr>
        <p:blipFill rotWithShape="1">
          <a:blip r:embed="rId4"/>
          <a:srcRect r="2230" b="3068"/>
          <a:stretch/>
        </p:blipFill>
        <p:spPr>
          <a:xfrm>
            <a:off x="1422520" y="1995125"/>
            <a:ext cx="3051465" cy="2196947"/>
          </a:xfrm>
          <a:prstGeom prst="rect">
            <a:avLst/>
          </a:prstGeom>
        </p:spPr>
      </p:pic>
      <p:pic>
        <p:nvPicPr>
          <p:cNvPr id="7" name="Picture 6"/>
          <p:cNvPicPr>
            <a:picLocks noChangeAspect="1"/>
          </p:cNvPicPr>
          <p:nvPr/>
        </p:nvPicPr>
        <p:blipFill>
          <a:blip r:embed="rId5"/>
          <a:stretch>
            <a:fillRect/>
          </a:stretch>
        </p:blipFill>
        <p:spPr>
          <a:xfrm>
            <a:off x="4735915" y="1995125"/>
            <a:ext cx="114561" cy="2196947"/>
          </a:xfrm>
          <a:prstGeom prst="rect">
            <a:avLst/>
          </a:prstGeom>
        </p:spPr>
      </p:pic>
    </p:spTree>
    <p:extLst>
      <p:ext uri="{BB962C8B-B14F-4D97-AF65-F5344CB8AC3E}">
        <p14:creationId xmlns:p14="http://schemas.microsoft.com/office/powerpoint/2010/main" val="2886257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279185" y="863304"/>
            <a:ext cx="7913077" cy="38151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smtClean="0">
                <a:solidFill>
                  <a:srgbClr val="00B0F0"/>
                </a:solidFill>
              </a:rPr>
              <a:t>Implementation</a:t>
            </a:r>
            <a:r>
              <a:rPr lang="en-US" sz="2800" b="1" dirty="0">
                <a:solidFill>
                  <a:srgbClr val="00B0F0"/>
                </a:solidFill>
              </a:rPr>
              <a:t>:</a:t>
            </a:r>
            <a:endParaRPr lang="en" sz="2500" dirty="0">
              <a:solidFill>
                <a:srgbClr val="00B0F0"/>
              </a:solidFill>
            </a:endParaRPr>
          </a:p>
        </p:txBody>
      </p:sp>
      <p:pic>
        <p:nvPicPr>
          <p:cNvPr id="5" name="Picture 5" descr="Graphical user interface, application&#10;&#10;Description automatically generated">
            <a:extLst>
              <a:ext uri="{FF2B5EF4-FFF2-40B4-BE49-F238E27FC236}">
                <a16:creationId xmlns:a16="http://schemas.microsoft.com/office/drawing/2014/main" id="{5B1897AF-C800-9047-7CD3-8E775B992586}"/>
              </a:ext>
            </a:extLst>
          </p:cNvPr>
          <p:cNvPicPr>
            <a:picLocks noChangeAspect="1"/>
          </p:cNvPicPr>
          <p:nvPr/>
        </p:nvPicPr>
        <p:blipFill>
          <a:blip r:embed="rId4"/>
          <a:stretch>
            <a:fillRect/>
          </a:stretch>
        </p:blipFill>
        <p:spPr>
          <a:xfrm>
            <a:off x="875298" y="1602016"/>
            <a:ext cx="3214379" cy="2860798"/>
          </a:xfrm>
          <a:prstGeom prst="rect">
            <a:avLst/>
          </a:prstGeom>
        </p:spPr>
      </p:pic>
      <p:sp>
        <p:nvSpPr>
          <p:cNvPr id="3" name="Rectangle 2"/>
          <p:cNvSpPr/>
          <p:nvPr/>
        </p:nvSpPr>
        <p:spPr>
          <a:xfrm>
            <a:off x="3940935" y="2417862"/>
            <a:ext cx="748245" cy="307777"/>
          </a:xfrm>
          <a:prstGeom prst="rect">
            <a:avLst/>
          </a:prstGeom>
        </p:spPr>
        <p:txBody>
          <a:bodyPr wrap="square">
            <a:spAutoFit/>
          </a:bodyPr>
          <a:lstStyle/>
          <a:p>
            <a:r>
              <a:rPr lang="en-IN" dirty="0"/>
              <a:t> </a:t>
            </a:r>
          </a:p>
        </p:txBody>
      </p:sp>
      <p:pic>
        <p:nvPicPr>
          <p:cNvPr id="8" name="Picture 7"/>
          <p:cNvPicPr>
            <a:picLocks noChangeAspect="1"/>
          </p:cNvPicPr>
          <p:nvPr/>
        </p:nvPicPr>
        <p:blipFill>
          <a:blip r:embed="rId5"/>
          <a:stretch>
            <a:fillRect/>
          </a:stretch>
        </p:blipFill>
        <p:spPr>
          <a:xfrm>
            <a:off x="4332148" y="1584913"/>
            <a:ext cx="114561" cy="2895003"/>
          </a:xfrm>
          <a:prstGeom prst="rect">
            <a:avLst/>
          </a:prstGeom>
        </p:spPr>
      </p:pic>
      <p:pic>
        <p:nvPicPr>
          <p:cNvPr id="7"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259" b="15290"/>
          <a:stretch/>
        </p:blipFill>
        <p:spPr bwMode="auto">
          <a:xfrm>
            <a:off x="7772400" y="173864"/>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10" name="WhatsApp Video 2022-12-23 at 01.47.0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38228" y="1914814"/>
            <a:ext cx="3591372" cy="2235200"/>
          </a:xfrm>
          <a:prstGeom prst="rect">
            <a:avLst/>
          </a:prstGeom>
        </p:spPr>
      </p:pic>
    </p:spTree>
    <p:extLst>
      <p:ext uri="{BB962C8B-B14F-4D97-AF65-F5344CB8AC3E}">
        <p14:creationId xmlns:p14="http://schemas.microsoft.com/office/powerpoint/2010/main" val="25554779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14635" y="775358"/>
            <a:ext cx="7913077" cy="4523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smtClean="0">
                <a:solidFill>
                  <a:srgbClr val="00B0F0"/>
                </a:solidFill>
              </a:rPr>
              <a:t>Implementation</a:t>
            </a:r>
            <a:r>
              <a:rPr lang="en-US" sz="2800" b="1" dirty="0">
                <a:solidFill>
                  <a:srgbClr val="00B0F0"/>
                </a:solidFill>
              </a:rPr>
              <a:t>:</a:t>
            </a:r>
            <a:endParaRPr lang="en" sz="2500" dirty="0">
              <a:solidFill>
                <a:srgbClr val="00B0F0"/>
              </a:solidFill>
            </a:endParaRPr>
          </a:p>
        </p:txBody>
      </p:sp>
      <p:pic>
        <p:nvPicPr>
          <p:cNvPr id="9" name="Picture 8"/>
          <p:cNvPicPr>
            <a:picLocks noChangeAspect="1"/>
          </p:cNvPicPr>
          <p:nvPr/>
        </p:nvPicPr>
        <p:blipFill>
          <a:blip r:embed="rId4"/>
          <a:stretch>
            <a:fillRect/>
          </a:stretch>
        </p:blipFill>
        <p:spPr>
          <a:xfrm>
            <a:off x="4538255" y="1723347"/>
            <a:ext cx="114561" cy="2722245"/>
          </a:xfrm>
          <a:prstGeom prst="rect">
            <a:avLst/>
          </a:prstGeom>
        </p:spPr>
      </p:pic>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raphical user interface, application&#10;&#10;Description automatically generated">
            <a:extLst>
              <a:ext uri="{FF2B5EF4-FFF2-40B4-BE49-F238E27FC236}">
                <a16:creationId xmlns:a16="http://schemas.microsoft.com/office/drawing/2014/main" id="{4182D5FB-70FF-93ED-5B8A-E469E6395CBF}"/>
              </a:ext>
            </a:extLst>
          </p:cNvPr>
          <p:cNvPicPr>
            <a:picLocks noChangeAspect="1"/>
          </p:cNvPicPr>
          <p:nvPr/>
        </p:nvPicPr>
        <p:blipFill>
          <a:blip r:embed="rId6"/>
          <a:stretch>
            <a:fillRect/>
          </a:stretch>
        </p:blipFill>
        <p:spPr>
          <a:xfrm>
            <a:off x="1129481" y="1723347"/>
            <a:ext cx="3178665" cy="2860799"/>
          </a:xfrm>
          <a:prstGeom prst="rect">
            <a:avLst/>
          </a:prstGeom>
        </p:spPr>
      </p:pic>
      <p:pic>
        <p:nvPicPr>
          <p:cNvPr id="3" name="WhatsApp Video 2022-12-23 at 01.50.4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05653" y="1829704"/>
            <a:ext cx="4064000" cy="2235200"/>
          </a:xfrm>
          <a:prstGeom prst="rect">
            <a:avLst/>
          </a:prstGeom>
        </p:spPr>
      </p:pic>
    </p:spTree>
    <p:extLst>
      <p:ext uri="{BB962C8B-B14F-4D97-AF65-F5344CB8AC3E}">
        <p14:creationId xmlns:p14="http://schemas.microsoft.com/office/powerpoint/2010/main" val="811561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290075" y="801115"/>
            <a:ext cx="7913077" cy="4523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smtClean="0">
                <a:solidFill>
                  <a:srgbClr val="00B0F0"/>
                </a:solidFill>
              </a:rPr>
              <a:t>Implementation</a:t>
            </a:r>
            <a:r>
              <a:rPr lang="en-US" sz="2800" b="1" dirty="0">
                <a:solidFill>
                  <a:srgbClr val="00B0F0"/>
                </a:solidFill>
              </a:rPr>
              <a:t>:</a:t>
            </a:r>
            <a:endParaRPr lang="en" sz="2500" dirty="0">
              <a:solidFill>
                <a:srgbClr val="00B0F0"/>
              </a:solidFill>
            </a:endParaRPr>
          </a:p>
        </p:txBody>
      </p:sp>
      <p:pic>
        <p:nvPicPr>
          <p:cNvPr id="7" name="Picture 8" descr="Graphical user interface, application, PowerPoint&#10;&#10;Description automatically generated">
            <a:extLst>
              <a:ext uri="{FF2B5EF4-FFF2-40B4-BE49-F238E27FC236}">
                <a16:creationId xmlns:a16="http://schemas.microsoft.com/office/drawing/2014/main" id="{3F2354B0-1137-EACF-D058-ECB1BC3839B8}"/>
              </a:ext>
            </a:extLst>
          </p:cNvPr>
          <p:cNvPicPr>
            <a:picLocks noChangeAspect="1"/>
          </p:cNvPicPr>
          <p:nvPr/>
        </p:nvPicPr>
        <p:blipFill>
          <a:blip r:embed="rId4"/>
          <a:stretch>
            <a:fillRect/>
          </a:stretch>
        </p:blipFill>
        <p:spPr>
          <a:xfrm>
            <a:off x="1096892" y="1683702"/>
            <a:ext cx="3050135" cy="2722245"/>
          </a:xfrm>
          <a:prstGeom prst="rect">
            <a:avLst/>
          </a:prstGeom>
        </p:spPr>
      </p:pic>
      <p:pic>
        <p:nvPicPr>
          <p:cNvPr id="9" name="Picture 8"/>
          <p:cNvPicPr>
            <a:picLocks noChangeAspect="1"/>
          </p:cNvPicPr>
          <p:nvPr/>
        </p:nvPicPr>
        <p:blipFill>
          <a:blip r:embed="rId5"/>
          <a:stretch>
            <a:fillRect/>
          </a:stretch>
        </p:blipFill>
        <p:spPr>
          <a:xfrm>
            <a:off x="4432931" y="1683701"/>
            <a:ext cx="114561" cy="2722245"/>
          </a:xfrm>
          <a:prstGeom prst="rect">
            <a:avLst/>
          </a:prstGeom>
        </p:spPr>
      </p:pic>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3" name="WhatsApp Video 2022-12-23 at 01.52.4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6138" y="1746921"/>
            <a:ext cx="4064000" cy="2235200"/>
          </a:xfrm>
          <a:prstGeom prst="rect">
            <a:avLst/>
          </a:prstGeom>
        </p:spPr>
      </p:pic>
    </p:spTree>
    <p:extLst>
      <p:ext uri="{BB962C8B-B14F-4D97-AF65-F5344CB8AC3E}">
        <p14:creationId xmlns:p14="http://schemas.microsoft.com/office/powerpoint/2010/main" val="3986364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54499" y="852630"/>
            <a:ext cx="7913077" cy="4523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b="1" dirty="0" smtClean="0">
                <a:solidFill>
                  <a:srgbClr val="00B0F0"/>
                </a:solidFill>
              </a:rPr>
              <a:t>Implementation</a:t>
            </a:r>
            <a:r>
              <a:rPr lang="en-US" sz="2800" b="1" dirty="0">
                <a:solidFill>
                  <a:srgbClr val="00B0F0"/>
                </a:solidFill>
              </a:rPr>
              <a:t>:</a:t>
            </a:r>
            <a:endParaRPr lang="en" sz="2500" dirty="0">
              <a:solidFill>
                <a:srgbClr val="00B0F0"/>
              </a:solidFill>
            </a:endParaRPr>
          </a:p>
        </p:txBody>
      </p:sp>
      <p:pic>
        <p:nvPicPr>
          <p:cNvPr id="9" name="Picture 8"/>
          <p:cNvPicPr>
            <a:picLocks noChangeAspect="1"/>
          </p:cNvPicPr>
          <p:nvPr/>
        </p:nvPicPr>
        <p:blipFill>
          <a:blip r:embed="rId5"/>
          <a:stretch>
            <a:fillRect/>
          </a:stretch>
        </p:blipFill>
        <p:spPr>
          <a:xfrm>
            <a:off x="4432998" y="1720233"/>
            <a:ext cx="114561" cy="2722245"/>
          </a:xfrm>
          <a:prstGeom prst="rect">
            <a:avLst/>
          </a:prstGeom>
        </p:spPr>
      </p:pic>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Graphical user interface, application, PowerPoint&#10;&#10;Description automatically generated">
            <a:extLst>
              <a:ext uri="{FF2B5EF4-FFF2-40B4-BE49-F238E27FC236}">
                <a16:creationId xmlns:a16="http://schemas.microsoft.com/office/drawing/2014/main" id="{E7FE9C08-35F2-721C-E6E2-3508DAD0DE03}"/>
              </a:ext>
            </a:extLst>
          </p:cNvPr>
          <p:cNvPicPr>
            <a:picLocks noChangeAspect="1"/>
          </p:cNvPicPr>
          <p:nvPr/>
        </p:nvPicPr>
        <p:blipFill>
          <a:blip r:embed="rId7"/>
          <a:stretch>
            <a:fillRect/>
          </a:stretch>
        </p:blipFill>
        <p:spPr>
          <a:xfrm>
            <a:off x="1114021" y="1771748"/>
            <a:ext cx="3033141" cy="2722245"/>
          </a:xfrm>
          <a:prstGeom prst="rect">
            <a:avLst/>
          </a:prstGeom>
        </p:spPr>
      </p:pic>
      <p:pic>
        <p:nvPicPr>
          <p:cNvPr id="3" name="WhatsApp Video 2022-12-23 at 01.55.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54774" y="1849022"/>
            <a:ext cx="4064000" cy="2235200"/>
          </a:xfrm>
          <a:prstGeom prst="rect">
            <a:avLst/>
          </a:prstGeom>
        </p:spPr>
      </p:pic>
    </p:spTree>
    <p:extLst>
      <p:ext uri="{BB962C8B-B14F-4D97-AF65-F5344CB8AC3E}">
        <p14:creationId xmlns:p14="http://schemas.microsoft.com/office/powerpoint/2010/main" val="3975724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297011" y="756049"/>
            <a:ext cx="5705035"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2800" dirty="0">
                <a:latin typeface="Times New Roman"/>
                <a:cs typeface="Calibri Light"/>
              </a:rPr>
              <a:t>Conclusion and Future Scope :</a:t>
            </a:r>
            <a:endParaRPr lang="en" sz="2500" b="1" dirty="0"/>
          </a:p>
        </p:txBody>
      </p:sp>
      <p:sp>
        <p:nvSpPr>
          <p:cNvPr id="6" name="TextBox 5">
            <a:extLst>
              <a:ext uri="{FF2B5EF4-FFF2-40B4-BE49-F238E27FC236}">
                <a16:creationId xmlns:a16="http://schemas.microsoft.com/office/drawing/2014/main" id="{A5FED1E8-8ACC-472A-9D0F-4BD9F9A9028C}"/>
              </a:ext>
            </a:extLst>
          </p:cNvPr>
          <p:cNvSpPr txBox="1"/>
          <p:nvPr/>
        </p:nvSpPr>
        <p:spPr>
          <a:xfrm>
            <a:off x="1680989" y="1668001"/>
            <a:ext cx="6561489" cy="3093154"/>
          </a:xfrm>
          <a:prstGeom prst="rect">
            <a:avLst/>
          </a:prstGeom>
          <a:noFill/>
        </p:spPr>
        <p:txBody>
          <a:bodyPr wrap="square" rtlCol="0">
            <a:spAutoFit/>
          </a:bodyPr>
          <a:lstStyle/>
          <a:p>
            <a:pPr marL="285750" indent="-285750" algn="just">
              <a:buFont typeface="Arial" panose="020B0604020202020204" pitchFamily="34" charset="0"/>
              <a:buChar char="•"/>
            </a:pPr>
            <a:r>
              <a:rPr lang="en-US" sz="1500" dirty="0">
                <a:solidFill>
                  <a:schemeClr val="bg1"/>
                </a:solidFill>
                <a:latin typeface="Times New Roman"/>
                <a:cs typeface="Times New Roman"/>
              </a:rPr>
              <a:t>We are successfully able to control the robot with the gaze of an eye and make movements accordingly. </a:t>
            </a:r>
            <a:endParaRPr lang="en-US" sz="1500" dirty="0" smtClean="0">
              <a:solidFill>
                <a:schemeClr val="bg1"/>
              </a:solidFill>
              <a:latin typeface="Times New Roman"/>
              <a:cs typeface="Times New Roman"/>
            </a:endParaRPr>
          </a:p>
          <a:p>
            <a:pPr algn="just"/>
            <a:endParaRPr lang="en-US" sz="1500" dirty="0">
              <a:solidFill>
                <a:schemeClr val="bg1"/>
              </a:solidFill>
              <a:latin typeface="Times New Roman"/>
              <a:cs typeface="Times New Roman"/>
            </a:endParaRPr>
          </a:p>
          <a:p>
            <a:pPr marL="285750" indent="-285750" algn="just">
              <a:buFont typeface="Arial" panose="020B0604020202020204" pitchFamily="34" charset="0"/>
              <a:buChar char="•"/>
            </a:pPr>
            <a:r>
              <a:rPr lang="en-US" sz="1500" dirty="0">
                <a:solidFill>
                  <a:schemeClr val="bg1"/>
                </a:solidFill>
                <a:latin typeface="Times New Roman"/>
                <a:cs typeface="Times New Roman"/>
              </a:rPr>
              <a:t>This prototype can also be flexibly controlled with a remote on a smart phone</a:t>
            </a:r>
            <a:r>
              <a:rPr lang="en-US" sz="1500" dirty="0" smtClean="0">
                <a:solidFill>
                  <a:schemeClr val="bg1"/>
                </a:solidFill>
                <a:latin typeface="Times New Roman"/>
                <a:cs typeface="Times New Roman"/>
              </a:rPr>
              <a:t>.</a:t>
            </a:r>
          </a:p>
          <a:p>
            <a:pPr algn="just"/>
            <a:r>
              <a:rPr lang="en-US" sz="1500" dirty="0">
                <a:solidFill>
                  <a:schemeClr val="bg1"/>
                </a:solidFill>
                <a:latin typeface="Times New Roman"/>
                <a:cs typeface="Times New Roman"/>
              </a:rPr>
              <a:t> </a:t>
            </a:r>
          </a:p>
          <a:p>
            <a:pPr marL="285750" indent="-285750" algn="just">
              <a:buFont typeface="Arial" panose="020B0604020202020204" pitchFamily="34" charset="0"/>
              <a:buChar char="•"/>
            </a:pPr>
            <a:r>
              <a:rPr lang="en-US" sz="1500" dirty="0">
                <a:solidFill>
                  <a:schemeClr val="bg1"/>
                </a:solidFill>
                <a:latin typeface="Times New Roman"/>
                <a:cs typeface="Times New Roman"/>
              </a:rPr>
              <a:t>We can add additions on the verges  of sensors to improve the movement accuracy of the model</a:t>
            </a:r>
            <a:r>
              <a:rPr lang="en-US" sz="1500" dirty="0" smtClean="0">
                <a:solidFill>
                  <a:schemeClr val="bg1"/>
                </a:solidFill>
                <a:latin typeface="Times New Roman"/>
                <a:cs typeface="Times New Roman"/>
              </a:rPr>
              <a:t>.</a:t>
            </a:r>
          </a:p>
          <a:p>
            <a:pPr algn="just"/>
            <a:endParaRPr lang="en-US" sz="1500" dirty="0">
              <a:solidFill>
                <a:schemeClr val="bg1"/>
              </a:solidFill>
              <a:latin typeface="Times New Roman"/>
              <a:cs typeface="Times New Roman"/>
            </a:endParaRPr>
          </a:p>
          <a:p>
            <a:pPr marL="285750" indent="-285750" algn="just">
              <a:buFont typeface="Arial" panose="020B0604020202020204" pitchFamily="34" charset="0"/>
              <a:buChar char="•"/>
            </a:pPr>
            <a:r>
              <a:rPr lang="en-US" sz="1500" dirty="0">
                <a:solidFill>
                  <a:schemeClr val="bg1"/>
                </a:solidFill>
                <a:latin typeface="Times New Roman"/>
                <a:cs typeface="Times New Roman"/>
              </a:rPr>
              <a:t>We can host the model on a </a:t>
            </a:r>
            <a:r>
              <a:rPr lang="en-US" sz="1500" dirty="0" smtClean="0">
                <a:solidFill>
                  <a:schemeClr val="bg1"/>
                </a:solidFill>
                <a:latin typeface="Times New Roman"/>
                <a:cs typeface="Times New Roman"/>
              </a:rPr>
              <a:t>Wife- </a:t>
            </a:r>
            <a:r>
              <a:rPr lang="en-US" sz="1500" dirty="0">
                <a:solidFill>
                  <a:schemeClr val="bg1"/>
                </a:solidFill>
                <a:latin typeface="Times New Roman"/>
                <a:cs typeface="Times New Roman"/>
              </a:rPr>
              <a:t>based local server method to improve its accuracy and efficiency.</a:t>
            </a:r>
          </a:p>
          <a:p>
            <a:pPr marL="285750" indent="-285750" algn="just">
              <a:buFont typeface="Arial" panose="020B0604020202020204" pitchFamily="34" charset="0"/>
              <a:buChar char="•"/>
            </a:pPr>
            <a:endParaRPr lang="en-US" sz="1500" dirty="0">
              <a:solidFill>
                <a:schemeClr val="bg1"/>
              </a:solidFill>
              <a:latin typeface="Times New Roman"/>
              <a:cs typeface="Times New Roman"/>
            </a:endParaRPr>
          </a:p>
          <a:p>
            <a:pPr marL="285750" indent="-285750" algn="just">
              <a:buFont typeface="Arial" panose="020B0604020202020204" pitchFamily="34" charset="0"/>
              <a:buChar char="•"/>
            </a:pPr>
            <a:endParaRPr lang="en-US" sz="1500" dirty="0">
              <a:solidFill>
                <a:schemeClr val="bg1"/>
              </a:solidFill>
              <a:latin typeface="Times New Roman"/>
              <a:cs typeface="Times New Roman"/>
            </a:endParaRPr>
          </a:p>
          <a:p>
            <a:pPr marL="285750" indent="-285750" algn="just">
              <a:buFont typeface="Arial" panose="020B0604020202020204" pitchFamily="34" charset="0"/>
              <a:buChar char="•"/>
            </a:pPr>
            <a:endParaRPr lang="en-US" sz="1500" dirty="0">
              <a:solidFill>
                <a:schemeClr val="bg1"/>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2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374283" y="513985"/>
            <a:ext cx="5705035"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 sz="2500" b="1" dirty="0"/>
              <a:t>References:</a:t>
            </a:r>
          </a:p>
        </p:txBody>
      </p:sp>
      <p:sp>
        <p:nvSpPr>
          <p:cNvPr id="6" name="TextBox 5">
            <a:extLst>
              <a:ext uri="{FF2B5EF4-FFF2-40B4-BE49-F238E27FC236}">
                <a16:creationId xmlns:a16="http://schemas.microsoft.com/office/drawing/2014/main" id="{A5FED1E8-8ACC-472A-9D0F-4BD9F9A9028C}"/>
              </a:ext>
            </a:extLst>
          </p:cNvPr>
          <p:cNvSpPr txBox="1"/>
          <p:nvPr/>
        </p:nvSpPr>
        <p:spPr>
          <a:xfrm>
            <a:off x="1700307" y="1159285"/>
            <a:ext cx="6561489" cy="3323987"/>
          </a:xfrm>
          <a:prstGeom prst="rect">
            <a:avLst/>
          </a:prstGeom>
          <a:noFill/>
        </p:spPr>
        <p:txBody>
          <a:bodyPr wrap="square" rtlCol="0">
            <a:spAutoFit/>
          </a:bodyPr>
          <a:lstStyle/>
          <a:p>
            <a:pPr marL="285750" indent="-285750" algn="just">
              <a:buFont typeface="Arial" panose="020B0604020202020204" pitchFamily="34" charset="0"/>
              <a:buChar char="•"/>
            </a:pPr>
            <a:r>
              <a:rPr lang="en-US" sz="1000" dirty="0">
                <a:solidFill>
                  <a:schemeClr val="bg1"/>
                </a:solidFill>
                <a:latin typeface="Times New Roman"/>
                <a:ea typeface="+mn-lt"/>
                <a:cs typeface="+mn-lt"/>
              </a:rPr>
              <a:t>S. Fan, J. Chi and J. Liu, "A Novel Cross-Ratio Based Gaze Estimation Method," </a:t>
            </a:r>
            <a:r>
              <a:rPr lang="en-US" sz="1000" i="1" dirty="0">
                <a:solidFill>
                  <a:schemeClr val="bg1"/>
                </a:solidFill>
                <a:latin typeface="Times New Roman"/>
                <a:ea typeface="+mn-lt"/>
                <a:cs typeface="+mn-lt"/>
              </a:rPr>
              <a:t>International Conference on Machine Learning and Knowledge Engineering (MLKE),</a:t>
            </a:r>
            <a:r>
              <a:rPr lang="en-US" sz="1000" dirty="0">
                <a:solidFill>
                  <a:schemeClr val="bg1"/>
                </a:solidFill>
                <a:latin typeface="Times New Roman"/>
                <a:ea typeface="+mn-lt"/>
                <a:cs typeface="+mn-lt"/>
              </a:rPr>
              <a:t> 2022, pp. 181-186.</a:t>
            </a:r>
            <a:endParaRPr lang="en-US" sz="1000" dirty="0">
              <a:solidFill>
                <a:schemeClr val="bg1"/>
              </a:solidFill>
              <a:latin typeface="Times New Roman"/>
              <a:cs typeface="Calibri" panose="020F0502020204030204"/>
            </a:endParaRPr>
          </a:p>
          <a:p>
            <a:pPr marL="285750" indent="-285750" algn="just">
              <a:buFont typeface="Arial" panose="020B0604020202020204" pitchFamily="34" charset="0"/>
              <a:buChar char="•"/>
            </a:pPr>
            <a:endParaRPr lang="en-US" sz="1000" dirty="0">
              <a:solidFill>
                <a:schemeClr val="bg1"/>
              </a:solidFill>
              <a:latin typeface="Times New Roman"/>
              <a:ea typeface="+mn-lt"/>
              <a:cs typeface="+mn-lt"/>
            </a:endParaRPr>
          </a:p>
          <a:p>
            <a:pPr marL="285750" indent="-285750" algn="just">
              <a:buFont typeface="Arial" panose="020B0604020202020204" pitchFamily="34" charset="0"/>
              <a:buChar char="•"/>
            </a:pPr>
            <a:r>
              <a:rPr lang="en-US" sz="1000" dirty="0">
                <a:solidFill>
                  <a:schemeClr val="bg1"/>
                </a:solidFill>
                <a:latin typeface="Times New Roman"/>
                <a:ea typeface="+mn-lt"/>
                <a:cs typeface="+mn-lt"/>
              </a:rPr>
              <a:t>V. </a:t>
            </a:r>
            <a:r>
              <a:rPr lang="en-US" sz="1000" dirty="0" err="1">
                <a:solidFill>
                  <a:schemeClr val="bg1"/>
                </a:solidFill>
                <a:latin typeface="Times New Roman"/>
                <a:ea typeface="+mn-lt"/>
                <a:cs typeface="+mn-lt"/>
              </a:rPr>
              <a:t>Khare</a:t>
            </a:r>
            <a:r>
              <a:rPr lang="en-US" sz="1000" dirty="0">
                <a:solidFill>
                  <a:schemeClr val="bg1"/>
                </a:solidFill>
                <a:latin typeface="Times New Roman"/>
                <a:ea typeface="+mn-lt"/>
                <a:cs typeface="+mn-lt"/>
              </a:rPr>
              <a:t>, S. G. Krishna and S. K. </a:t>
            </a:r>
            <a:r>
              <a:rPr lang="en-US" sz="1000" dirty="0" err="1">
                <a:solidFill>
                  <a:schemeClr val="bg1"/>
                </a:solidFill>
                <a:latin typeface="Times New Roman"/>
                <a:ea typeface="+mn-lt"/>
                <a:cs typeface="+mn-lt"/>
              </a:rPr>
              <a:t>Sanisetty</a:t>
            </a:r>
            <a:r>
              <a:rPr lang="en-US" sz="1000" dirty="0">
                <a:solidFill>
                  <a:schemeClr val="bg1"/>
                </a:solidFill>
                <a:latin typeface="Times New Roman"/>
                <a:ea typeface="+mn-lt"/>
                <a:cs typeface="+mn-lt"/>
              </a:rPr>
              <a:t>, "Cursor Control Using Eyeball Movement," </a:t>
            </a:r>
            <a:r>
              <a:rPr lang="en-US" sz="1000" i="1" dirty="0">
                <a:solidFill>
                  <a:schemeClr val="bg1"/>
                </a:solidFill>
                <a:latin typeface="Times New Roman"/>
                <a:ea typeface="+mn-lt"/>
                <a:cs typeface="+mn-lt"/>
              </a:rPr>
              <a:t>Fifth International Conference on Science Technology Engineering and Mathematics (ICONSTEM),</a:t>
            </a:r>
            <a:r>
              <a:rPr lang="en-US" sz="1000" dirty="0">
                <a:solidFill>
                  <a:schemeClr val="bg1"/>
                </a:solidFill>
                <a:latin typeface="Times New Roman"/>
                <a:ea typeface="+mn-lt"/>
                <a:cs typeface="+mn-lt"/>
              </a:rPr>
              <a:t> 2019, pp. 232-235.</a:t>
            </a: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r>
              <a:rPr lang="en-US" sz="1000" dirty="0">
                <a:solidFill>
                  <a:schemeClr val="bg1"/>
                </a:solidFill>
                <a:latin typeface="Times New Roman"/>
                <a:ea typeface="+mn-lt"/>
                <a:cs typeface="+mn-lt"/>
              </a:rPr>
              <a:t>J. M. </a:t>
            </a:r>
            <a:r>
              <a:rPr lang="en-US" sz="1000" dirty="0" err="1">
                <a:solidFill>
                  <a:schemeClr val="bg1"/>
                </a:solidFill>
                <a:latin typeface="Times New Roman"/>
                <a:ea typeface="+mn-lt"/>
                <a:cs typeface="+mn-lt"/>
              </a:rPr>
              <a:t>Akanto</a:t>
            </a:r>
            <a:r>
              <a:rPr lang="en-US" sz="1000" dirty="0">
                <a:solidFill>
                  <a:schemeClr val="bg1"/>
                </a:solidFill>
                <a:latin typeface="Times New Roman"/>
                <a:ea typeface="+mn-lt"/>
                <a:cs typeface="+mn-lt"/>
              </a:rPr>
              <a:t>, M. K. Islam, A. Hakim, M. A. H. </a:t>
            </a:r>
            <a:r>
              <a:rPr lang="en-US" sz="1000" dirty="0" err="1">
                <a:solidFill>
                  <a:schemeClr val="bg1"/>
                </a:solidFill>
                <a:latin typeface="Times New Roman"/>
                <a:ea typeface="+mn-lt"/>
                <a:cs typeface="+mn-lt"/>
              </a:rPr>
              <a:t>Sojun</a:t>
            </a:r>
            <a:r>
              <a:rPr lang="en-US" sz="1000" dirty="0">
                <a:solidFill>
                  <a:schemeClr val="bg1"/>
                </a:solidFill>
                <a:latin typeface="Times New Roman"/>
                <a:ea typeface="+mn-lt"/>
                <a:cs typeface="+mn-lt"/>
              </a:rPr>
              <a:t> and K. </a:t>
            </a:r>
            <a:r>
              <a:rPr lang="en-US" sz="1000" dirty="0" err="1">
                <a:solidFill>
                  <a:schemeClr val="bg1"/>
                </a:solidFill>
                <a:latin typeface="Times New Roman"/>
                <a:ea typeface="+mn-lt"/>
                <a:cs typeface="+mn-lt"/>
              </a:rPr>
              <a:t>Shikder</a:t>
            </a:r>
            <a:r>
              <a:rPr lang="en-US" sz="1000" dirty="0">
                <a:solidFill>
                  <a:schemeClr val="bg1"/>
                </a:solidFill>
                <a:latin typeface="Times New Roman"/>
                <a:ea typeface="+mn-lt"/>
                <a:cs typeface="+mn-lt"/>
              </a:rPr>
              <a:t>, "Eye Pupil Controlled Transport Riding Wheelchair," </a:t>
            </a:r>
            <a:r>
              <a:rPr lang="en-US" sz="1000" i="1" dirty="0">
                <a:solidFill>
                  <a:schemeClr val="bg1"/>
                </a:solidFill>
                <a:latin typeface="Times New Roman"/>
                <a:ea typeface="+mn-lt"/>
                <a:cs typeface="+mn-lt"/>
              </a:rPr>
              <a:t>2nd International Conference on Robotics, Electrical and Signal Processing Techniques (ICREST), </a:t>
            </a:r>
            <a:r>
              <a:rPr lang="en-US" sz="1000" dirty="0">
                <a:solidFill>
                  <a:schemeClr val="bg1"/>
                </a:solidFill>
                <a:latin typeface="Times New Roman"/>
                <a:ea typeface="+mn-lt"/>
                <a:cs typeface="+mn-lt"/>
              </a:rPr>
              <a:t>2021, pp. 413-417.</a:t>
            </a: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r>
              <a:rPr lang="en-US" sz="1000" dirty="0">
                <a:solidFill>
                  <a:schemeClr val="bg1"/>
                </a:solidFill>
                <a:latin typeface="Times New Roman"/>
                <a:ea typeface="+mn-lt"/>
                <a:cs typeface="+mn-lt"/>
              </a:rPr>
              <a:t>M. A. </a:t>
            </a:r>
            <a:r>
              <a:rPr lang="en-US" sz="1000" dirty="0" err="1">
                <a:solidFill>
                  <a:schemeClr val="bg1"/>
                </a:solidFill>
                <a:latin typeface="Times New Roman"/>
                <a:ea typeface="+mn-lt"/>
                <a:cs typeface="+mn-lt"/>
              </a:rPr>
              <a:t>Sajid</a:t>
            </a:r>
            <a:r>
              <a:rPr lang="en-US" sz="1000" dirty="0">
                <a:solidFill>
                  <a:schemeClr val="bg1"/>
                </a:solidFill>
                <a:latin typeface="Times New Roman"/>
                <a:ea typeface="+mn-lt"/>
                <a:cs typeface="+mn-lt"/>
              </a:rPr>
              <a:t>, M. F. Mahmud, I. </a:t>
            </a:r>
            <a:r>
              <a:rPr lang="en-US" sz="1000" dirty="0" err="1">
                <a:solidFill>
                  <a:schemeClr val="bg1"/>
                </a:solidFill>
                <a:latin typeface="Times New Roman"/>
                <a:ea typeface="+mn-lt"/>
                <a:cs typeface="+mn-lt"/>
              </a:rPr>
              <a:t>Rahaman</a:t>
            </a:r>
            <a:r>
              <a:rPr lang="en-US" sz="1000" dirty="0">
                <a:solidFill>
                  <a:schemeClr val="bg1"/>
                </a:solidFill>
                <a:latin typeface="Times New Roman"/>
                <a:ea typeface="+mn-lt"/>
                <a:cs typeface="+mn-lt"/>
              </a:rPr>
              <a:t>, S. </a:t>
            </a:r>
            <a:r>
              <a:rPr lang="en-US" sz="1000" dirty="0" err="1">
                <a:solidFill>
                  <a:schemeClr val="bg1"/>
                </a:solidFill>
                <a:latin typeface="Times New Roman"/>
                <a:ea typeface="+mn-lt"/>
                <a:cs typeface="+mn-lt"/>
              </a:rPr>
              <a:t>Shahriar</a:t>
            </a:r>
            <a:r>
              <a:rPr lang="en-US" sz="1000" dirty="0">
                <a:solidFill>
                  <a:schemeClr val="bg1"/>
                </a:solidFill>
                <a:latin typeface="Times New Roman"/>
                <a:ea typeface="+mn-lt"/>
                <a:cs typeface="+mn-lt"/>
              </a:rPr>
              <a:t> and M. N. Rahman, "Design of An Intelligent Wheelchair for Handicap People Conducting by Body Movement," </a:t>
            </a:r>
            <a:r>
              <a:rPr lang="en-US" sz="1000" i="1" dirty="0">
                <a:solidFill>
                  <a:schemeClr val="bg1"/>
                </a:solidFill>
                <a:latin typeface="Times New Roman"/>
                <a:ea typeface="+mn-lt"/>
                <a:cs typeface="+mn-lt"/>
              </a:rPr>
              <a:t>11th International Conference on Computing, Communication and Networking Technologies (ICCCNT),</a:t>
            </a:r>
            <a:r>
              <a:rPr lang="en-US" sz="1000" dirty="0">
                <a:solidFill>
                  <a:schemeClr val="bg1"/>
                </a:solidFill>
                <a:latin typeface="Times New Roman"/>
                <a:ea typeface="+mn-lt"/>
                <a:cs typeface="+mn-lt"/>
              </a:rPr>
              <a:t> 2020, pp. 1-5</a:t>
            </a:r>
            <a:r>
              <a:rPr lang="en-US" sz="1000" dirty="0" smtClean="0">
                <a:solidFill>
                  <a:schemeClr val="bg1"/>
                </a:solidFill>
                <a:latin typeface="Times New Roman"/>
                <a:ea typeface="+mn-lt"/>
                <a:cs typeface="+mn-lt"/>
              </a:rPr>
              <a:t>.</a:t>
            </a:r>
          </a:p>
          <a:p>
            <a:pPr algn="just"/>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r>
              <a:rPr lang="en-US" sz="1000" dirty="0">
                <a:solidFill>
                  <a:schemeClr val="bg1"/>
                </a:solidFill>
                <a:latin typeface="Times New Roman"/>
                <a:ea typeface="+mn-lt"/>
                <a:cs typeface="+mn-lt"/>
              </a:rPr>
              <a:t>F. Ahmed, R. Paul, M. M. Ahmad, A. </a:t>
            </a:r>
            <a:r>
              <a:rPr lang="en-US" sz="1000" dirty="0" err="1">
                <a:solidFill>
                  <a:schemeClr val="bg1"/>
                </a:solidFill>
                <a:latin typeface="Times New Roman"/>
                <a:ea typeface="+mn-lt"/>
                <a:cs typeface="+mn-lt"/>
              </a:rPr>
              <a:t>Ahammad</a:t>
            </a:r>
            <a:r>
              <a:rPr lang="en-US" sz="1000" dirty="0">
                <a:solidFill>
                  <a:schemeClr val="bg1"/>
                </a:solidFill>
                <a:latin typeface="Times New Roman"/>
                <a:ea typeface="+mn-lt"/>
                <a:cs typeface="+mn-lt"/>
              </a:rPr>
              <a:t> and S. </a:t>
            </a:r>
            <a:r>
              <a:rPr lang="en-US" sz="1000" dirty="0" err="1">
                <a:solidFill>
                  <a:schemeClr val="bg1"/>
                </a:solidFill>
                <a:latin typeface="Times New Roman"/>
                <a:ea typeface="+mn-lt"/>
                <a:cs typeface="+mn-lt"/>
              </a:rPr>
              <a:t>Singha</a:t>
            </a:r>
            <a:r>
              <a:rPr lang="en-US" sz="1000" dirty="0">
                <a:solidFill>
                  <a:schemeClr val="bg1"/>
                </a:solidFill>
                <a:latin typeface="Times New Roman"/>
                <a:ea typeface="+mn-lt"/>
                <a:cs typeface="+mn-lt"/>
              </a:rPr>
              <a:t>, "Design and Development of a Smart Wheelchair for the Disabled People," </a:t>
            </a:r>
            <a:r>
              <a:rPr lang="en-US" sz="1000" i="1" dirty="0">
                <a:solidFill>
                  <a:schemeClr val="bg1"/>
                </a:solidFill>
                <a:latin typeface="Times New Roman"/>
                <a:ea typeface="+mn-lt"/>
                <a:cs typeface="+mn-lt"/>
              </a:rPr>
              <a:t>International Conference on Information and Communication Technology for Sustainable Development (ICICT4SD),</a:t>
            </a:r>
            <a:r>
              <a:rPr lang="en-US" sz="1000" dirty="0">
                <a:solidFill>
                  <a:schemeClr val="bg1"/>
                </a:solidFill>
                <a:latin typeface="Times New Roman"/>
                <a:ea typeface="+mn-lt"/>
                <a:cs typeface="+mn-lt"/>
              </a:rPr>
              <a:t> 2021, pp. 45-49.</a:t>
            </a:r>
            <a:endParaRPr lang="en-US" sz="1000" dirty="0">
              <a:solidFill>
                <a:schemeClr val="bg1"/>
              </a:solidFill>
              <a:latin typeface="Times New Roman"/>
              <a:cs typeface="Calibri" panose="020F0502020204030204"/>
            </a:endParaRPr>
          </a:p>
          <a:p>
            <a:pPr marL="285750" indent="-285750" algn="just">
              <a:buFont typeface="Arial" panose="020B0604020202020204" pitchFamily="34" charset="0"/>
              <a:buChar char="•"/>
            </a:pP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r>
              <a:rPr lang="en-US" sz="1000" dirty="0">
                <a:solidFill>
                  <a:schemeClr val="bg1"/>
                </a:solidFill>
                <a:latin typeface="Times New Roman"/>
                <a:ea typeface="+mn-lt"/>
                <a:cs typeface="+mn-lt"/>
              </a:rPr>
              <a:t>P. </a:t>
            </a:r>
            <a:r>
              <a:rPr lang="en-US" sz="1000" dirty="0" err="1">
                <a:solidFill>
                  <a:schemeClr val="bg1"/>
                </a:solidFill>
                <a:latin typeface="Times New Roman"/>
                <a:ea typeface="+mn-lt"/>
                <a:cs typeface="+mn-lt"/>
              </a:rPr>
              <a:t>Dey</a:t>
            </a:r>
            <a:r>
              <a:rPr lang="en-US" sz="1000" dirty="0">
                <a:solidFill>
                  <a:schemeClr val="bg1"/>
                </a:solidFill>
                <a:latin typeface="Times New Roman"/>
                <a:ea typeface="+mn-lt"/>
                <a:cs typeface="+mn-lt"/>
              </a:rPr>
              <a:t>, M. M. Hasan, S. </a:t>
            </a:r>
            <a:r>
              <a:rPr lang="en-US" sz="1000" dirty="0" err="1">
                <a:solidFill>
                  <a:schemeClr val="bg1"/>
                </a:solidFill>
                <a:latin typeface="Times New Roman"/>
                <a:ea typeface="+mn-lt"/>
                <a:cs typeface="+mn-lt"/>
              </a:rPr>
              <a:t>Mostofa</a:t>
            </a:r>
            <a:r>
              <a:rPr lang="en-US" sz="1000" dirty="0">
                <a:solidFill>
                  <a:schemeClr val="bg1"/>
                </a:solidFill>
                <a:latin typeface="Times New Roman"/>
                <a:ea typeface="+mn-lt"/>
                <a:cs typeface="+mn-lt"/>
              </a:rPr>
              <a:t> and A. I. Rana, "Smart wheelchair integrating head gesture navigation," </a:t>
            </a:r>
            <a:r>
              <a:rPr lang="en-US" sz="1000" i="1" dirty="0">
                <a:solidFill>
                  <a:schemeClr val="bg1"/>
                </a:solidFill>
                <a:latin typeface="Times New Roman"/>
                <a:ea typeface="+mn-lt"/>
                <a:cs typeface="+mn-lt"/>
              </a:rPr>
              <a:t>International Conference on Robotics, Electrical and Signal Processing Techniques (ICREST), 2019,</a:t>
            </a:r>
            <a:r>
              <a:rPr lang="en-US" sz="1000" dirty="0">
                <a:solidFill>
                  <a:schemeClr val="bg1"/>
                </a:solidFill>
                <a:latin typeface="Times New Roman"/>
                <a:ea typeface="+mn-lt"/>
                <a:cs typeface="+mn-lt"/>
              </a:rPr>
              <a:t> pp. 329-334.</a:t>
            </a:r>
            <a:endParaRPr lang="en-US" sz="1000" dirty="0">
              <a:solidFill>
                <a:schemeClr val="bg1"/>
              </a:solidFill>
              <a:latin typeface="Times New Roman"/>
              <a:cs typeface="Times New Roman"/>
            </a:endParaRPr>
          </a:p>
          <a:p>
            <a:pPr marL="285750" indent="-285750" algn="just">
              <a:buFont typeface="Arial" panose="020B0604020202020204" pitchFamily="34" charset="0"/>
              <a:buChar char="•"/>
            </a:pPr>
            <a:endParaRPr lang="en-US" sz="1000" dirty="0">
              <a:solidFill>
                <a:schemeClr val="bg1"/>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69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p:nvPr/>
        </p:nvSpPr>
        <p:spPr>
          <a:xfrm rot="-5400000">
            <a:off x="1053600" y="533300"/>
            <a:ext cx="1855800" cy="21429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3" name="Shape 543"/>
          <p:cNvSpPr txBox="1">
            <a:spLocks noGrp="1"/>
          </p:cNvSpPr>
          <p:nvPr>
            <p:ph type="ctrTitle" idx="4294967295"/>
          </p:nvPr>
        </p:nvSpPr>
        <p:spPr>
          <a:xfrm>
            <a:off x="3133456" y="1881665"/>
            <a:ext cx="5695011" cy="1301970"/>
          </a:xfrm>
          <a:prstGeom prst="rect">
            <a:avLst/>
          </a:prstGeom>
        </p:spPr>
        <p:txBody>
          <a:bodyPr wrap="square" lIns="91425" tIns="91425" rIns="91425" bIns="91425" anchor="b" anchorCtr="0">
            <a:noAutofit/>
          </a:bodyPr>
          <a:lstStyle/>
          <a:p>
            <a:pPr marL="0" lvl="0" indent="0" rtl="0">
              <a:spcBef>
                <a:spcPts val="0"/>
              </a:spcBef>
              <a:buNone/>
            </a:pPr>
            <a:r>
              <a:rPr lang="en" sz="8000" dirty="0" smtClean="0"/>
              <a:t>Thank You</a:t>
            </a:r>
            <a:endParaRPr lang="en" sz="8000" dirty="0"/>
          </a:p>
        </p:txBody>
      </p:sp>
      <p:sp>
        <p:nvSpPr>
          <p:cNvPr id="545" name="Shape 545"/>
          <p:cNvSpPr/>
          <p:nvPr/>
        </p:nvSpPr>
        <p:spPr>
          <a:xfrm>
            <a:off x="1591719" y="1212580"/>
            <a:ext cx="779561" cy="779561"/>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1" name="Shape 351"/>
          <p:cNvSpPr txBox="1"/>
          <p:nvPr/>
        </p:nvSpPr>
        <p:spPr>
          <a:xfrm>
            <a:off x="409575" y="1676400"/>
            <a:ext cx="2067000" cy="1771800"/>
          </a:xfrm>
          <a:prstGeom prst="rect">
            <a:avLst/>
          </a:prstGeom>
          <a:noFill/>
          <a:ln>
            <a:noFill/>
          </a:ln>
        </p:spPr>
        <p:txBody>
          <a:bodyPr wrap="square" lIns="91425" tIns="91425" rIns="91425" bIns="91425" anchor="ctr" anchorCtr="0">
            <a:noAutofit/>
          </a:bodyPr>
          <a:lstStyle/>
          <a:p>
            <a:pPr lvl="0" algn="ctr"/>
            <a:r>
              <a:rPr lang="en-IN" sz="1800" b="1" dirty="0">
                <a:solidFill>
                  <a:schemeClr val="bg1"/>
                </a:solidFill>
                <a:latin typeface="Nixie One" panose="020B0604020202020204" charset="0"/>
                <a:ea typeface="Nixie One"/>
                <a:cs typeface="Times New Roman" pitchFamily="18" charset="0"/>
              </a:rPr>
              <a:t>INTRODUCTION</a:t>
            </a:r>
            <a:endParaRPr lang="en" sz="1800" b="1" dirty="0">
              <a:solidFill>
                <a:schemeClr val="bg1"/>
              </a:solidFill>
              <a:latin typeface="Nixie One" panose="020B0604020202020204" charset="0"/>
              <a:ea typeface="Nixie One"/>
              <a:cs typeface="Nixie One"/>
              <a:sym typeface="Nixie One"/>
            </a:endParaRPr>
          </a:p>
        </p:txBody>
      </p:sp>
      <p:pic>
        <p:nvPicPr>
          <p:cNvPr id="3" name="Graphic 2" descr="Car">
            <a:extLst>
              <a:ext uri="{FF2B5EF4-FFF2-40B4-BE49-F238E27FC236}">
                <a16:creationId xmlns:a16="http://schemas.microsoft.com/office/drawing/2014/main" id="{5CE9C41C-388E-486C-A602-65075B94DA1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19375" y="699469"/>
            <a:ext cx="914400" cy="914400"/>
          </a:xfrm>
          <a:prstGeom prst="rect">
            <a:avLst/>
          </a:prstGeom>
        </p:spPr>
      </p:pic>
      <p:sp>
        <p:nvSpPr>
          <p:cNvPr id="2" name="Subtitle 1"/>
          <p:cNvSpPr>
            <a:spLocks noGrp="1"/>
          </p:cNvSpPr>
          <p:nvPr>
            <p:ph type="subTitle" idx="1"/>
          </p:nvPr>
        </p:nvSpPr>
        <p:spPr>
          <a:xfrm>
            <a:off x="3094761" y="1391134"/>
            <a:ext cx="5696100" cy="2820258"/>
          </a:xfrm>
        </p:spPr>
        <p:txBody>
          <a:bodyPr/>
          <a:lstStyle/>
          <a:p>
            <a:pPr marL="285750" indent="-285750" algn="just">
              <a:buFont typeface="Arial" panose="020B0604020202020204" pitchFamily="34" charset="0"/>
              <a:buChar char="•"/>
            </a:pPr>
            <a:r>
              <a:rPr lang="en-US" dirty="0">
                <a:latin typeface="Times New Roman"/>
                <a:ea typeface="+mn-lt"/>
                <a:cs typeface="+mn-lt"/>
              </a:rPr>
              <a:t>Wireless intel car is designed to help the paralyzed person who moves on a car, the car will automatically move to a particular direction as the patient moves his eyes towards a direction, with the help of Eyeball movement detection camera.</a:t>
            </a:r>
            <a:endParaRPr lang="en-US" dirty="0">
              <a:latin typeface="Times New Roman"/>
              <a:cs typeface="Times New Roman"/>
            </a:endParaRPr>
          </a:p>
          <a:p>
            <a:pPr algn="just"/>
            <a:endParaRPr lang="en-US" dirty="0">
              <a:latin typeface="Times New Roman"/>
              <a:ea typeface="+mn-lt"/>
              <a:cs typeface="+mn-lt"/>
            </a:endParaRPr>
          </a:p>
          <a:p>
            <a:pPr marL="285750" indent="-285750" algn="just">
              <a:buFont typeface="Arial" panose="020B0604020202020204" pitchFamily="34" charset="0"/>
              <a:buChar char="•"/>
            </a:pPr>
            <a:r>
              <a:rPr lang="en-US" dirty="0">
                <a:latin typeface="Times New Roman"/>
                <a:ea typeface="+mn-lt"/>
                <a:cs typeface="+mn-lt"/>
              </a:rPr>
              <a:t>The inability to control the limbs is the main reason that affects the daily activities of the disabled which causes social restrictions and isolation.</a:t>
            </a:r>
            <a:endParaRPr lang="en-US" dirty="0">
              <a:latin typeface="Times New Roman"/>
              <a:cs typeface="Calibri"/>
            </a:endParaRPr>
          </a:p>
          <a:p>
            <a:pPr algn="just"/>
            <a:endParaRPr lang="en-US" dirty="0">
              <a:latin typeface="Times New Roman"/>
              <a:ea typeface="+mn-lt"/>
              <a:cs typeface="+mn-lt"/>
            </a:endParaRPr>
          </a:p>
          <a:p>
            <a:pPr marL="285750" indent="-285750" algn="just">
              <a:buFont typeface="Arial" panose="020B0604020202020204" pitchFamily="34" charset="0"/>
              <a:buChar char="•"/>
            </a:pPr>
            <a:r>
              <a:rPr lang="en-US" dirty="0">
                <a:latin typeface="Times New Roman"/>
                <a:ea typeface="+mn-lt"/>
                <a:cs typeface="+mn-lt"/>
              </a:rPr>
              <a:t>These events may result in devastating neuromuscular disorders, resulting in significant disabilities as a result of injuries to the spinal cord, which may be caused by a lack of nerve supply, paralyzing every affected part of the human body.</a:t>
            </a:r>
            <a:endParaRPr lang="en-US" dirty="0">
              <a:latin typeface="Times New Roman"/>
              <a:cs typeface="Times New Roman"/>
            </a:endParaRPr>
          </a:p>
          <a:p>
            <a:endParaRPr lang="en-US" dirty="0">
              <a:latin typeface="Times New Roman"/>
              <a:cs typeface="Calibri"/>
            </a:endParaRPr>
          </a:p>
          <a:p>
            <a:endParaRPr lang="en-IN" dirty="0"/>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1.97531E-6 L 0.62275 -0.00247 " pathEditMode="relative" rAng="0" ptsTypes="AA">
                                      <p:cBhvr>
                                        <p:cTn id="6" dur="2000" fill="hold"/>
                                        <p:tgtEl>
                                          <p:spTgt spid="3"/>
                                        </p:tgtEl>
                                        <p:attrNameLst>
                                          <p:attrName>ppt_x</p:attrName>
                                          <p:attrName>ppt_y</p:attrName>
                                        </p:attrNameLst>
                                      </p:cBhvr>
                                      <p:rCtr x="31128"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787A-28C5-F48F-4786-FE9B00DBBD89}"/>
              </a:ext>
            </a:extLst>
          </p:cNvPr>
          <p:cNvSpPr>
            <a:spLocks noGrp="1"/>
          </p:cNvSpPr>
          <p:nvPr>
            <p:ph type="title"/>
          </p:nvPr>
        </p:nvSpPr>
        <p:spPr>
          <a:xfrm>
            <a:off x="163790" y="436166"/>
            <a:ext cx="7886700" cy="499269"/>
          </a:xfrm>
        </p:spPr>
        <p:txBody>
          <a:bodyPr>
            <a:normAutofit fontScale="90000"/>
          </a:bodyPr>
          <a:lstStyle/>
          <a:p>
            <a:r>
              <a:rPr lang="en-US" b="1" dirty="0"/>
              <a:t>Literature Survey: </a:t>
            </a:r>
            <a:endParaRPr lang="en-IN" b="1" dirty="0"/>
          </a:p>
        </p:txBody>
      </p:sp>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2005117354"/>
              </p:ext>
            </p:extLst>
          </p:nvPr>
        </p:nvGraphicFramePr>
        <p:xfrm>
          <a:off x="626033" y="1092295"/>
          <a:ext cx="7901916" cy="3608494"/>
        </p:xfrm>
        <a:graphic>
          <a:graphicData uri="http://schemas.openxmlformats.org/drawingml/2006/table">
            <a:tbl>
              <a:tblPr firstRow="1" bandRow="1">
                <a:tableStyleId>{21E4AEA4-8DFA-4A89-87EB-49C32662AFE0}</a:tableStyleId>
              </a:tblPr>
              <a:tblGrid>
                <a:gridCol w="479568">
                  <a:extLst>
                    <a:ext uri="{9D8B030D-6E8A-4147-A177-3AD203B41FA5}">
                      <a16:colId xmlns:a16="http://schemas.microsoft.com/office/drawing/2014/main" val="1717528405"/>
                    </a:ext>
                  </a:extLst>
                </a:gridCol>
                <a:gridCol w="1745254">
                  <a:extLst>
                    <a:ext uri="{9D8B030D-6E8A-4147-A177-3AD203B41FA5}">
                      <a16:colId xmlns:a16="http://schemas.microsoft.com/office/drawing/2014/main" val="3164171486"/>
                    </a:ext>
                  </a:extLst>
                </a:gridCol>
                <a:gridCol w="930155">
                  <a:extLst>
                    <a:ext uri="{9D8B030D-6E8A-4147-A177-3AD203B41FA5}">
                      <a16:colId xmlns:a16="http://schemas.microsoft.com/office/drawing/2014/main" val="2763362741"/>
                    </a:ext>
                  </a:extLst>
                </a:gridCol>
                <a:gridCol w="1446908">
                  <a:extLst>
                    <a:ext uri="{9D8B030D-6E8A-4147-A177-3AD203B41FA5}">
                      <a16:colId xmlns:a16="http://schemas.microsoft.com/office/drawing/2014/main" val="705658565"/>
                    </a:ext>
                  </a:extLst>
                </a:gridCol>
                <a:gridCol w="3300031">
                  <a:extLst>
                    <a:ext uri="{9D8B030D-6E8A-4147-A177-3AD203B41FA5}">
                      <a16:colId xmlns:a16="http://schemas.microsoft.com/office/drawing/2014/main" val="916574367"/>
                    </a:ext>
                  </a:extLst>
                </a:gridCol>
              </a:tblGrid>
              <a:tr h="502424">
                <a:tc>
                  <a:txBody>
                    <a:bodyPr/>
                    <a:lstStyle/>
                    <a:p>
                      <a:pPr lvl="0" algn="ctr">
                        <a:buNone/>
                      </a:pPr>
                      <a:r>
                        <a:rPr lang="en-US" sz="1400" err="1">
                          <a:latin typeface="Times New Roman"/>
                        </a:rPr>
                        <a:t>S.No</a:t>
                      </a:r>
                      <a:endParaRPr lang="en-US" sz="1400">
                        <a:latin typeface="Times New Roman"/>
                      </a:endParaRPr>
                    </a:p>
                  </a:txBody>
                  <a:tcPr marL="68580" marR="68580" marT="34290" marB="34290"/>
                </a:tc>
                <a:tc>
                  <a:txBody>
                    <a:bodyPr/>
                    <a:lstStyle/>
                    <a:p>
                      <a:pPr algn="ctr"/>
                      <a:r>
                        <a:rPr lang="en-US" sz="1400" dirty="0">
                          <a:latin typeface="Times New Roman"/>
                        </a:rPr>
                        <a:t>Paper Title</a:t>
                      </a:r>
                      <a:endParaRPr lang="en-IN" sz="1400" dirty="0">
                        <a:latin typeface="Times New Roman"/>
                      </a:endParaRPr>
                    </a:p>
                  </a:txBody>
                  <a:tcPr marL="68580" marR="68580" marT="34290" marB="34290"/>
                </a:tc>
                <a:tc>
                  <a:txBody>
                    <a:bodyPr/>
                    <a:lstStyle/>
                    <a:p>
                      <a:pPr lvl="0" algn="ctr">
                        <a:buNone/>
                      </a:pPr>
                      <a:r>
                        <a:rPr lang="en-US" sz="1400">
                          <a:latin typeface="Times New Roman"/>
                        </a:rPr>
                        <a:t>Publisher</a:t>
                      </a:r>
                    </a:p>
                  </a:txBody>
                  <a:tcPr marL="68580" marR="68580" marT="34290" marB="34290"/>
                </a:tc>
                <a:tc>
                  <a:txBody>
                    <a:bodyPr/>
                    <a:lstStyle/>
                    <a:p>
                      <a:pPr algn="ctr"/>
                      <a:r>
                        <a:rPr lang="en-US" sz="1400">
                          <a:latin typeface="Times New Roman"/>
                        </a:rPr>
                        <a:t>Authors</a:t>
                      </a:r>
                      <a:endParaRPr lang="en-IN" sz="1400">
                        <a:latin typeface="Times New Roman"/>
                      </a:endParaRPr>
                    </a:p>
                  </a:txBody>
                  <a:tcPr marL="68580" marR="68580" marT="34290" marB="34290"/>
                </a:tc>
                <a:tc>
                  <a:txBody>
                    <a:bodyPr/>
                    <a:lstStyle/>
                    <a:p>
                      <a:pPr algn="ctr"/>
                      <a:r>
                        <a:rPr lang="en-US" sz="1400">
                          <a:latin typeface="Times New Roman"/>
                        </a:rPr>
                        <a:t>Description</a:t>
                      </a:r>
                      <a:endParaRPr lang="en-IN" sz="1400">
                        <a:latin typeface="Times New Roman"/>
                      </a:endParaRPr>
                    </a:p>
                  </a:txBody>
                  <a:tcPr marL="68580" marR="68580" marT="34290" marB="34290"/>
                </a:tc>
                <a:extLst>
                  <a:ext uri="{0D108BD9-81ED-4DB2-BD59-A6C34878D82A}">
                    <a16:rowId xmlns:a16="http://schemas.microsoft.com/office/drawing/2014/main" val="3741300067"/>
                  </a:ext>
                </a:extLst>
              </a:tr>
              <a:tr h="1263675">
                <a:tc>
                  <a:txBody>
                    <a:bodyPr/>
                    <a:lstStyle/>
                    <a:p>
                      <a:pPr lvl="0" algn="ctr">
                        <a:buNone/>
                      </a:pPr>
                      <a:r>
                        <a:rPr lang="en-IN" sz="1400">
                          <a:latin typeface="Times New Roman"/>
                        </a:rPr>
                        <a:t>1</a:t>
                      </a:r>
                    </a:p>
                  </a:txBody>
                  <a:tcPr marL="68580" marR="68580" marT="34290" marB="34290"/>
                </a:tc>
                <a:tc>
                  <a:txBody>
                    <a:bodyPr/>
                    <a:lstStyle/>
                    <a:p>
                      <a:pPr lvl="0" algn="ctr">
                        <a:buNone/>
                      </a:pPr>
                      <a:r>
                        <a:rPr lang="en-US" sz="1400" b="0" i="0" kern="1200">
                          <a:solidFill>
                            <a:schemeClr val="dk1"/>
                          </a:solidFill>
                          <a:effectLst/>
                          <a:latin typeface="Times New Roman"/>
                          <a:ea typeface="+mn-ea"/>
                          <a:cs typeface="+mn-cs"/>
                        </a:rPr>
                        <a:t>A Novel Cross-Ratio Based Gaze Estimation Method</a:t>
                      </a:r>
                      <a:endParaRPr lang="en-IN" sz="1400">
                        <a:latin typeface="Times New Roman"/>
                      </a:endParaRPr>
                    </a:p>
                  </a:txBody>
                  <a:tcPr marL="68580" marR="68580" marT="34290" marB="34290"/>
                </a:tc>
                <a:tc>
                  <a:txBody>
                    <a:bodyPr/>
                    <a:lstStyle/>
                    <a:p>
                      <a:pPr lvl="0" algn="ctr">
                        <a:buNone/>
                      </a:pPr>
                      <a:r>
                        <a:rPr lang="en-IN" sz="1400" b="0" i="0" u="none" strike="noStrike" noProof="0">
                          <a:latin typeface="Times New Roman"/>
                        </a:rPr>
                        <a:t>2022</a:t>
                      </a:r>
                    </a:p>
                  </a:txBody>
                  <a:tcPr marL="68580" marR="68580" marT="34290" marB="34290"/>
                </a:tc>
                <a:tc>
                  <a:txBody>
                    <a:bodyPr/>
                    <a:lstStyle/>
                    <a:p>
                      <a:pPr lvl="0" algn="ctr">
                        <a:buNone/>
                      </a:pPr>
                      <a:r>
                        <a:rPr lang="en-IN" sz="1400" b="0" i="0" kern="1200">
                          <a:solidFill>
                            <a:schemeClr val="dk1"/>
                          </a:solidFill>
                          <a:effectLst/>
                          <a:latin typeface="Times New Roman"/>
                          <a:ea typeface="+mn-ea"/>
                          <a:cs typeface="+mn-cs"/>
                        </a:rPr>
                        <a:t>S. Fan, J. Chi and J. Liu.</a:t>
                      </a:r>
                      <a:endParaRPr lang="en-US" sz="1400">
                        <a:latin typeface="Times New Roman"/>
                      </a:endParaRPr>
                    </a:p>
                  </a:txBody>
                  <a:tcPr marL="68580" marR="68580" marT="34290" marB="34290"/>
                </a:tc>
                <a:tc>
                  <a:txBody>
                    <a:bodyPr/>
                    <a:lstStyle/>
                    <a:p>
                      <a:pPr lvl="0" algn="just">
                        <a:buNone/>
                      </a:pPr>
                      <a:r>
                        <a:rPr lang="en-US" sz="1400" b="0" i="0" kern="1200" dirty="0">
                          <a:solidFill>
                            <a:schemeClr val="dk1"/>
                          </a:solidFill>
                          <a:effectLst/>
                          <a:latin typeface="Times New Roman"/>
                          <a:ea typeface="+mn-ea"/>
                          <a:cs typeface="+mn-cs"/>
                        </a:rPr>
                        <a:t>The  proposed a new method to approximate the pupil plane step by step through constructing the front and rear planes, and then estimate the point-of-regard based on cross-ratio invariance.</a:t>
                      </a:r>
                      <a:endParaRPr lang="en-US" sz="1400" dirty="0">
                        <a:latin typeface="Times New Roman"/>
                      </a:endParaRPr>
                    </a:p>
                  </a:txBody>
                  <a:tcPr marL="68580" marR="68580" marT="34290" marB="34290"/>
                </a:tc>
                <a:extLst>
                  <a:ext uri="{0D108BD9-81ED-4DB2-BD59-A6C34878D82A}">
                    <a16:rowId xmlns:a16="http://schemas.microsoft.com/office/drawing/2014/main" val="103017540"/>
                  </a:ext>
                </a:extLst>
              </a:tr>
              <a:tr h="1842395">
                <a:tc>
                  <a:txBody>
                    <a:bodyPr/>
                    <a:lstStyle/>
                    <a:p>
                      <a:pPr lvl="0" algn="ctr">
                        <a:buNone/>
                      </a:pPr>
                      <a:r>
                        <a:rPr lang="en-IN" sz="1400" b="0" i="0" u="none" strike="noStrike" noProof="0">
                          <a:latin typeface="Times New Roman"/>
                        </a:rPr>
                        <a:t>2</a:t>
                      </a:r>
                    </a:p>
                  </a:txBody>
                  <a:tcPr marL="68580" marR="68580" marT="34290" marB="34290"/>
                </a:tc>
                <a:tc>
                  <a:txBody>
                    <a:bodyPr/>
                    <a:lstStyle/>
                    <a:p>
                      <a:pPr lvl="0" algn="ctr">
                        <a:buNone/>
                      </a:pPr>
                      <a:r>
                        <a:rPr lang="en-US" sz="1400" b="0" i="0" kern="1200">
                          <a:solidFill>
                            <a:schemeClr val="dk1"/>
                          </a:solidFill>
                          <a:effectLst/>
                          <a:latin typeface="Times New Roman"/>
                          <a:ea typeface="+mn-ea"/>
                          <a:cs typeface="+mn-cs"/>
                        </a:rPr>
                        <a:t>Cursor Control Using Eyeball Movement</a:t>
                      </a:r>
                      <a:endParaRPr lang="en-IN" sz="1100">
                        <a:latin typeface="Times New Roman"/>
                      </a:endParaRPr>
                    </a:p>
                  </a:txBody>
                  <a:tcPr marL="68580" marR="68580" marT="34290" marB="34290"/>
                </a:tc>
                <a:tc>
                  <a:txBody>
                    <a:bodyPr/>
                    <a:lstStyle/>
                    <a:p>
                      <a:pPr lvl="0" algn="ctr">
                        <a:buNone/>
                      </a:pPr>
                      <a:r>
                        <a:rPr lang="en-IN" sz="1400" b="0" i="0" u="none" strike="noStrike" noProof="0">
                          <a:latin typeface="Times New Roman"/>
                        </a:rPr>
                        <a:t>2019</a:t>
                      </a:r>
                      <a:endParaRPr lang="en-US" sz="1100">
                        <a:latin typeface="Times New Roman"/>
                      </a:endParaRPr>
                    </a:p>
                  </a:txBody>
                  <a:tcPr marL="68580" marR="68580" marT="34290" marB="34290"/>
                </a:tc>
                <a:tc>
                  <a:txBody>
                    <a:bodyPr/>
                    <a:lstStyle/>
                    <a:p>
                      <a:pPr lvl="0" algn="ctr">
                        <a:buNone/>
                      </a:pPr>
                      <a:r>
                        <a:rPr lang="en-US" sz="1400" b="0" i="0" kern="1200" dirty="0">
                          <a:solidFill>
                            <a:schemeClr val="dk1"/>
                          </a:solidFill>
                          <a:effectLst/>
                          <a:latin typeface="Times New Roman"/>
                          <a:ea typeface="+mn-ea"/>
                          <a:cs typeface="+mn-cs"/>
                        </a:rPr>
                        <a:t>V. </a:t>
                      </a:r>
                      <a:r>
                        <a:rPr lang="en-US" sz="1400" b="0" i="0" kern="1200" dirty="0" err="1">
                          <a:solidFill>
                            <a:schemeClr val="dk1"/>
                          </a:solidFill>
                          <a:effectLst/>
                          <a:latin typeface="Times New Roman"/>
                          <a:ea typeface="+mn-ea"/>
                          <a:cs typeface="+mn-cs"/>
                        </a:rPr>
                        <a:t>Khare</a:t>
                      </a:r>
                      <a:r>
                        <a:rPr lang="en-US" sz="1400" b="0" i="0" kern="1200" dirty="0">
                          <a:solidFill>
                            <a:schemeClr val="dk1"/>
                          </a:solidFill>
                          <a:effectLst/>
                          <a:latin typeface="Times New Roman"/>
                          <a:ea typeface="+mn-ea"/>
                          <a:cs typeface="+mn-cs"/>
                        </a:rPr>
                        <a:t>, S. G. Krishna and </a:t>
                      </a:r>
                      <a:endParaRPr lang="en-US" sz="1100" dirty="0">
                        <a:latin typeface="Times New Roman"/>
                      </a:endParaRPr>
                    </a:p>
                    <a:p>
                      <a:pPr lvl="0" algn="ctr">
                        <a:buNone/>
                      </a:pPr>
                      <a:r>
                        <a:rPr lang="en-US" sz="1400" b="0" i="0" kern="1200" dirty="0">
                          <a:solidFill>
                            <a:schemeClr val="dk1"/>
                          </a:solidFill>
                          <a:effectLst/>
                          <a:latin typeface="Times New Roman"/>
                          <a:ea typeface="+mn-ea"/>
                          <a:cs typeface="+mn-cs"/>
                        </a:rPr>
                        <a:t>S. K. </a:t>
                      </a:r>
                      <a:r>
                        <a:rPr lang="en-US" sz="1400" b="0" i="0" kern="1200" dirty="0" err="1">
                          <a:solidFill>
                            <a:schemeClr val="dk1"/>
                          </a:solidFill>
                          <a:effectLst/>
                          <a:latin typeface="Times New Roman"/>
                          <a:ea typeface="+mn-ea"/>
                          <a:cs typeface="+mn-cs"/>
                        </a:rPr>
                        <a:t>Sanisetty</a:t>
                      </a:r>
                      <a:r>
                        <a:rPr lang="en-US" sz="1400" b="0" i="0" kern="1200" dirty="0">
                          <a:solidFill>
                            <a:schemeClr val="dk1"/>
                          </a:solidFill>
                          <a:effectLst/>
                          <a:latin typeface="Times New Roman"/>
                          <a:ea typeface="+mn-ea"/>
                          <a:cs typeface="+mn-cs"/>
                        </a:rPr>
                        <a:t>.</a:t>
                      </a:r>
                      <a:endParaRPr lang="en-US" sz="1100" dirty="0">
                        <a:latin typeface="Times New Roman"/>
                      </a:endParaRPr>
                    </a:p>
                  </a:txBody>
                  <a:tcPr marL="68580" marR="68580" marT="34290" marB="34290"/>
                </a:tc>
                <a:tc>
                  <a:txBody>
                    <a:bodyPr/>
                    <a:lstStyle/>
                    <a:p>
                      <a:pPr lvl="0" algn="just">
                        <a:buNone/>
                      </a:pPr>
                      <a:r>
                        <a:rPr lang="en-US" sz="1400" b="0" i="0" kern="1200" dirty="0">
                          <a:solidFill>
                            <a:schemeClr val="dk1"/>
                          </a:solidFill>
                          <a:effectLst/>
                          <a:latin typeface="Times New Roman"/>
                          <a:ea typeface="+mn-ea"/>
                          <a:cs typeface="+mn-cs"/>
                        </a:rPr>
                        <a:t>An Internet protocol camera was employed in this study to capture an image of an eye frame for cursor </a:t>
                      </a:r>
                      <a:r>
                        <a:rPr lang="en-US" sz="1400" b="0" i="0" kern="1200" dirty="0" smtClean="0">
                          <a:solidFill>
                            <a:schemeClr val="dk1"/>
                          </a:solidFill>
                          <a:effectLst/>
                          <a:latin typeface="Times New Roman"/>
                          <a:ea typeface="+mn-ea"/>
                          <a:cs typeface="+mn-cs"/>
                        </a:rPr>
                        <a:t>movement.</a:t>
                      </a:r>
                      <a:r>
                        <a:rPr lang="en-US" sz="1400" b="0" i="0" kern="1200" baseline="0" dirty="0" smtClean="0">
                          <a:solidFill>
                            <a:schemeClr val="dk1"/>
                          </a:solidFill>
                          <a:effectLst/>
                          <a:latin typeface="Times New Roman"/>
                          <a:ea typeface="+mn-ea"/>
                          <a:cs typeface="+mn-cs"/>
                        </a:rPr>
                        <a:t> </a:t>
                      </a:r>
                      <a:r>
                        <a:rPr lang="en-US" sz="1400" b="0" i="0" kern="1200" dirty="0" smtClean="0">
                          <a:solidFill>
                            <a:schemeClr val="dk1"/>
                          </a:solidFill>
                          <a:effectLst/>
                          <a:latin typeface="Times New Roman"/>
                          <a:ea typeface="+mn-ea"/>
                          <a:cs typeface="+mn-cs"/>
                        </a:rPr>
                        <a:t>They </a:t>
                      </a:r>
                      <a:r>
                        <a:rPr lang="en-US" sz="1400" b="0" i="0" kern="1200" dirty="0">
                          <a:solidFill>
                            <a:schemeClr val="dk1"/>
                          </a:solidFill>
                          <a:effectLst/>
                          <a:latin typeface="Times New Roman"/>
                          <a:ea typeface="+mn-ea"/>
                          <a:cs typeface="+mn-cs"/>
                        </a:rPr>
                        <a:t>are employing Raspberry Pi for pupil detection, which can work with a computer cursor and even an Eye Aspect Ratio (EAR) for this task. </a:t>
                      </a:r>
                      <a:endParaRPr lang="en-IN" sz="1400" b="0" i="0" u="none" strike="noStrike" noProof="0" dirty="0">
                        <a:latin typeface="Times New Roman"/>
                      </a:endParaRPr>
                    </a:p>
                  </a:txBody>
                  <a:tcPr marL="68580" marR="68580" marT="34290" marB="34290"/>
                </a:tc>
                <a:extLst>
                  <a:ext uri="{0D108BD9-81ED-4DB2-BD59-A6C34878D82A}">
                    <a16:rowId xmlns:a16="http://schemas.microsoft.com/office/drawing/2014/main" val="114461937"/>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4</a:t>
            </a:fld>
            <a:endParaRPr lang="en-IN"/>
          </a:p>
        </p:txBody>
      </p:sp>
      <p:pic>
        <p:nvPicPr>
          <p:cNvPr id="7"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232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787A-28C5-F48F-4786-FE9B00DBBD89}"/>
              </a:ext>
            </a:extLst>
          </p:cNvPr>
          <p:cNvSpPr>
            <a:spLocks noGrp="1"/>
          </p:cNvSpPr>
          <p:nvPr>
            <p:ph type="title"/>
          </p:nvPr>
        </p:nvSpPr>
        <p:spPr>
          <a:xfrm>
            <a:off x="137059" y="441816"/>
            <a:ext cx="7886700" cy="497087"/>
          </a:xfrm>
        </p:spPr>
        <p:txBody>
          <a:bodyPr>
            <a:normAutofit fontScale="90000"/>
          </a:bodyPr>
          <a:lstStyle/>
          <a:p>
            <a:r>
              <a:rPr lang="en-US" b="1" dirty="0"/>
              <a:t>Literature Survey: </a:t>
            </a:r>
            <a:endParaRPr lang="en-IN" b="1" dirty="0"/>
          </a:p>
        </p:txBody>
      </p:sp>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1385466315"/>
              </p:ext>
            </p:extLst>
          </p:nvPr>
        </p:nvGraphicFramePr>
        <p:xfrm>
          <a:off x="596461" y="1070117"/>
          <a:ext cx="7955279" cy="3688626"/>
        </p:xfrm>
        <a:graphic>
          <a:graphicData uri="http://schemas.openxmlformats.org/drawingml/2006/table">
            <a:tbl>
              <a:tblPr firstRow="1" bandRow="1">
                <a:tableStyleId>{21E4AEA4-8DFA-4A89-87EB-49C32662AFE0}</a:tableStyleId>
              </a:tblPr>
              <a:tblGrid>
                <a:gridCol w="531200">
                  <a:extLst>
                    <a:ext uri="{9D8B030D-6E8A-4147-A177-3AD203B41FA5}">
                      <a16:colId xmlns:a16="http://schemas.microsoft.com/office/drawing/2014/main" val="1717528405"/>
                    </a:ext>
                  </a:extLst>
                </a:gridCol>
                <a:gridCol w="1868365">
                  <a:extLst>
                    <a:ext uri="{9D8B030D-6E8A-4147-A177-3AD203B41FA5}">
                      <a16:colId xmlns:a16="http://schemas.microsoft.com/office/drawing/2014/main" val="3164171486"/>
                    </a:ext>
                  </a:extLst>
                </a:gridCol>
                <a:gridCol w="1135671">
                  <a:extLst>
                    <a:ext uri="{9D8B030D-6E8A-4147-A177-3AD203B41FA5}">
                      <a16:colId xmlns:a16="http://schemas.microsoft.com/office/drawing/2014/main" val="2763362741"/>
                    </a:ext>
                  </a:extLst>
                </a:gridCol>
                <a:gridCol w="1511177">
                  <a:extLst>
                    <a:ext uri="{9D8B030D-6E8A-4147-A177-3AD203B41FA5}">
                      <a16:colId xmlns:a16="http://schemas.microsoft.com/office/drawing/2014/main" val="705658565"/>
                    </a:ext>
                  </a:extLst>
                </a:gridCol>
                <a:gridCol w="2908866">
                  <a:extLst>
                    <a:ext uri="{9D8B030D-6E8A-4147-A177-3AD203B41FA5}">
                      <a16:colId xmlns:a16="http://schemas.microsoft.com/office/drawing/2014/main" val="916574367"/>
                    </a:ext>
                  </a:extLst>
                </a:gridCol>
              </a:tblGrid>
              <a:tr h="248965">
                <a:tc>
                  <a:txBody>
                    <a:bodyPr/>
                    <a:lstStyle/>
                    <a:p>
                      <a:pPr lvl="0" algn="ctr">
                        <a:buNone/>
                      </a:pPr>
                      <a:r>
                        <a:rPr lang="en-US" sz="1100" err="1">
                          <a:latin typeface="Times New Roman"/>
                        </a:rPr>
                        <a:t>S.No</a:t>
                      </a:r>
                      <a:endParaRPr lang="en-US" sz="1100">
                        <a:latin typeface="Times New Roman"/>
                      </a:endParaRPr>
                    </a:p>
                  </a:txBody>
                  <a:tcPr marL="68580" marR="68580" marT="34290" marB="34290"/>
                </a:tc>
                <a:tc>
                  <a:txBody>
                    <a:bodyPr/>
                    <a:lstStyle/>
                    <a:p>
                      <a:pPr algn="ctr"/>
                      <a:r>
                        <a:rPr lang="en-US" sz="1100">
                          <a:latin typeface="Times New Roman"/>
                        </a:rPr>
                        <a:t>Paper Title</a:t>
                      </a:r>
                      <a:endParaRPr lang="en-IN" sz="1100">
                        <a:latin typeface="Times New Roman"/>
                      </a:endParaRPr>
                    </a:p>
                  </a:txBody>
                  <a:tcPr marL="68580" marR="68580" marT="34290" marB="34290"/>
                </a:tc>
                <a:tc>
                  <a:txBody>
                    <a:bodyPr/>
                    <a:lstStyle/>
                    <a:p>
                      <a:pPr lvl="0" algn="ctr">
                        <a:buNone/>
                      </a:pPr>
                      <a:r>
                        <a:rPr lang="en-US" sz="1100">
                          <a:latin typeface="Times New Roman"/>
                        </a:rPr>
                        <a:t>Publisher</a:t>
                      </a:r>
                    </a:p>
                  </a:txBody>
                  <a:tcPr marL="68580" marR="68580" marT="34290" marB="34290"/>
                </a:tc>
                <a:tc>
                  <a:txBody>
                    <a:bodyPr/>
                    <a:lstStyle/>
                    <a:p>
                      <a:pPr algn="ctr"/>
                      <a:r>
                        <a:rPr lang="en-US" sz="1100">
                          <a:latin typeface="Times New Roman"/>
                        </a:rPr>
                        <a:t>Authors</a:t>
                      </a:r>
                      <a:endParaRPr lang="en-IN" sz="1100">
                        <a:latin typeface="Times New Roman"/>
                      </a:endParaRPr>
                    </a:p>
                  </a:txBody>
                  <a:tcPr marL="68580" marR="68580" marT="34290" marB="34290"/>
                </a:tc>
                <a:tc>
                  <a:txBody>
                    <a:bodyPr/>
                    <a:lstStyle/>
                    <a:p>
                      <a:pPr algn="ctr"/>
                      <a:r>
                        <a:rPr lang="en-US" sz="1100">
                          <a:latin typeface="Times New Roman"/>
                        </a:rPr>
                        <a:t>Description</a:t>
                      </a:r>
                      <a:endParaRPr lang="en-IN" sz="1100">
                        <a:latin typeface="Times New Roman"/>
                      </a:endParaRPr>
                    </a:p>
                  </a:txBody>
                  <a:tcPr marL="68580" marR="68580" marT="34290" marB="34290"/>
                </a:tc>
                <a:extLst>
                  <a:ext uri="{0D108BD9-81ED-4DB2-BD59-A6C34878D82A}">
                    <a16:rowId xmlns:a16="http://schemas.microsoft.com/office/drawing/2014/main" val="3741300067"/>
                  </a:ext>
                </a:extLst>
              </a:tr>
              <a:tr h="1650824">
                <a:tc>
                  <a:txBody>
                    <a:bodyPr/>
                    <a:lstStyle/>
                    <a:p>
                      <a:pPr lvl="0" algn="ctr">
                        <a:buNone/>
                      </a:pPr>
                      <a:r>
                        <a:rPr lang="en-IN" sz="1100">
                          <a:latin typeface="Times New Roman"/>
                        </a:rPr>
                        <a:t>3</a:t>
                      </a:r>
                    </a:p>
                  </a:txBody>
                  <a:tcPr marL="68580" marR="68580" marT="34290" marB="34290"/>
                </a:tc>
                <a:tc>
                  <a:txBody>
                    <a:bodyPr/>
                    <a:lstStyle/>
                    <a:p>
                      <a:pPr lvl="0" algn="ctr">
                        <a:buNone/>
                      </a:pPr>
                      <a:r>
                        <a:rPr lang="en-US" sz="1400" b="0" i="0" kern="1200">
                          <a:solidFill>
                            <a:schemeClr val="dk1"/>
                          </a:solidFill>
                          <a:effectLst/>
                          <a:latin typeface="Times New Roman"/>
                          <a:ea typeface="+mn-ea"/>
                          <a:cs typeface="+mn-cs"/>
                        </a:rPr>
                        <a:t>Eye Pupil Controlled Transport Riding Wheelchair</a:t>
                      </a:r>
                      <a:endParaRPr lang="en-IN" sz="1100">
                        <a:latin typeface="Times New Roman"/>
                      </a:endParaRPr>
                    </a:p>
                  </a:txBody>
                  <a:tcPr marL="68580" marR="68580" marT="34290" marB="34290"/>
                </a:tc>
                <a:tc>
                  <a:txBody>
                    <a:bodyPr/>
                    <a:lstStyle/>
                    <a:p>
                      <a:pPr lvl="0" algn="ctr">
                        <a:buNone/>
                      </a:pPr>
                      <a:r>
                        <a:rPr lang="en-IN" sz="1400" b="0" i="0" u="none" strike="noStrike" noProof="0" dirty="0">
                          <a:latin typeface="Times New Roman"/>
                        </a:rPr>
                        <a:t>2021</a:t>
                      </a:r>
                    </a:p>
                  </a:txBody>
                  <a:tcPr marL="68580" marR="68580" marT="34290" marB="34290"/>
                </a:tc>
                <a:tc>
                  <a:txBody>
                    <a:bodyPr/>
                    <a:lstStyle/>
                    <a:p>
                      <a:pPr lvl="0" algn="ctr">
                        <a:buNone/>
                      </a:pPr>
                      <a:r>
                        <a:rPr lang="en-US" sz="1400" b="0" i="0" kern="1200">
                          <a:solidFill>
                            <a:schemeClr val="dk1"/>
                          </a:solidFill>
                          <a:effectLst/>
                          <a:latin typeface="Times New Roman"/>
                          <a:ea typeface="+mn-ea"/>
                          <a:cs typeface="+mn-cs"/>
                        </a:rPr>
                        <a:t>J. M. </a:t>
                      </a:r>
                      <a:r>
                        <a:rPr lang="en-US" sz="1400" b="0" i="0" kern="1200" err="1">
                          <a:solidFill>
                            <a:schemeClr val="dk1"/>
                          </a:solidFill>
                          <a:effectLst/>
                          <a:latin typeface="Times New Roman"/>
                          <a:ea typeface="+mn-ea"/>
                          <a:cs typeface="+mn-cs"/>
                        </a:rPr>
                        <a:t>Akanto</a:t>
                      </a:r>
                      <a:r>
                        <a:rPr lang="en-US" sz="1400" b="0" i="0" kern="1200">
                          <a:solidFill>
                            <a:schemeClr val="dk1"/>
                          </a:solidFill>
                          <a:effectLst/>
                          <a:latin typeface="Times New Roman"/>
                          <a:ea typeface="+mn-ea"/>
                          <a:cs typeface="+mn-cs"/>
                        </a:rPr>
                        <a:t>, M. K. Islam, A. Hakim, M. A. H. </a:t>
                      </a:r>
                      <a:r>
                        <a:rPr lang="en-US" sz="1400" b="0" i="0" kern="1200" err="1">
                          <a:solidFill>
                            <a:schemeClr val="dk1"/>
                          </a:solidFill>
                          <a:effectLst/>
                          <a:latin typeface="Times New Roman"/>
                          <a:ea typeface="+mn-ea"/>
                          <a:cs typeface="+mn-cs"/>
                        </a:rPr>
                        <a:t>Sojun</a:t>
                      </a:r>
                      <a:r>
                        <a:rPr lang="en-US" sz="1400" b="0" i="0" kern="1200">
                          <a:solidFill>
                            <a:schemeClr val="dk1"/>
                          </a:solidFill>
                          <a:effectLst/>
                          <a:latin typeface="Times New Roman"/>
                          <a:ea typeface="+mn-ea"/>
                          <a:cs typeface="+mn-cs"/>
                        </a:rPr>
                        <a:t> and K. </a:t>
                      </a:r>
                      <a:r>
                        <a:rPr lang="en-US" sz="1400" b="0" i="0" kern="1200" err="1">
                          <a:solidFill>
                            <a:schemeClr val="dk1"/>
                          </a:solidFill>
                          <a:effectLst/>
                          <a:latin typeface="Times New Roman"/>
                          <a:ea typeface="+mn-ea"/>
                          <a:cs typeface="+mn-cs"/>
                        </a:rPr>
                        <a:t>Shikder</a:t>
                      </a:r>
                      <a:r>
                        <a:rPr lang="en-US" sz="1400" b="0" i="0" kern="1200">
                          <a:solidFill>
                            <a:schemeClr val="dk1"/>
                          </a:solidFill>
                          <a:effectLst/>
                          <a:latin typeface="Times New Roman"/>
                          <a:ea typeface="+mn-ea"/>
                          <a:cs typeface="+mn-cs"/>
                        </a:rPr>
                        <a:t>.</a:t>
                      </a:r>
                      <a:endParaRPr lang="en-US" sz="1100">
                        <a:latin typeface="Times New Roman"/>
                      </a:endParaRPr>
                    </a:p>
                  </a:txBody>
                  <a:tcPr marL="68580" marR="68580" marT="34290" marB="34290"/>
                </a:tc>
                <a:tc>
                  <a:txBody>
                    <a:bodyPr/>
                    <a:lstStyle/>
                    <a:p>
                      <a:pPr lvl="0" algn="just">
                        <a:buNone/>
                      </a:pPr>
                      <a:r>
                        <a:rPr lang="en-US" sz="1400" b="0" i="0" kern="1200">
                          <a:solidFill>
                            <a:schemeClr val="dk1"/>
                          </a:solidFill>
                          <a:effectLst/>
                          <a:latin typeface="Times New Roman"/>
                          <a:ea typeface="+mn-ea"/>
                          <a:cs typeface="+mn-cs"/>
                        </a:rPr>
                        <a:t>The recommend control system can welfare for paralyzed individuals to refine their existence. The hardware and software architecture has been described. To detect eye pupil location the Open computer vision (OpenCV) library has been used.</a:t>
                      </a:r>
                      <a:endParaRPr lang="en-IN" sz="1100">
                        <a:latin typeface="Times New Roman"/>
                      </a:endParaRPr>
                    </a:p>
                  </a:txBody>
                  <a:tcPr marL="68580" marR="68580" marT="34290" marB="34290"/>
                </a:tc>
                <a:extLst>
                  <a:ext uri="{0D108BD9-81ED-4DB2-BD59-A6C34878D82A}">
                    <a16:rowId xmlns:a16="http://schemas.microsoft.com/office/drawing/2014/main" val="103017540"/>
                  </a:ext>
                </a:extLst>
              </a:tr>
              <a:tr h="1788837">
                <a:tc>
                  <a:txBody>
                    <a:bodyPr/>
                    <a:lstStyle/>
                    <a:p>
                      <a:pPr lvl="0" algn="ctr">
                        <a:buNone/>
                      </a:pPr>
                      <a:r>
                        <a:rPr lang="en-IN" sz="1400" b="0" i="0" u="none" strike="noStrike" noProof="0">
                          <a:latin typeface="Times New Roman"/>
                        </a:rPr>
                        <a:t>4</a:t>
                      </a:r>
                    </a:p>
                  </a:txBody>
                  <a:tcPr marL="68580" marR="68580" marT="34290" marB="34290"/>
                </a:tc>
                <a:tc>
                  <a:txBody>
                    <a:bodyPr/>
                    <a:lstStyle/>
                    <a:p>
                      <a:pPr lvl="0" algn="ctr">
                        <a:buNone/>
                      </a:pPr>
                      <a:r>
                        <a:rPr lang="en-US" sz="1400" b="0" i="0" kern="1200">
                          <a:solidFill>
                            <a:schemeClr val="dk1"/>
                          </a:solidFill>
                          <a:effectLst/>
                          <a:latin typeface="Times New Roman"/>
                          <a:ea typeface="+mn-ea"/>
                          <a:cs typeface="+mn-cs"/>
                        </a:rPr>
                        <a:t>Design of An Intelligent Wheelchair for Handicap People Conducting by Body Movement</a:t>
                      </a:r>
                      <a:endParaRPr lang="en-US" sz="1100">
                        <a:latin typeface="Times New Roman"/>
                      </a:endParaRPr>
                    </a:p>
                  </a:txBody>
                  <a:tcPr marL="68580" marR="68580" marT="34290" marB="34290"/>
                </a:tc>
                <a:tc>
                  <a:txBody>
                    <a:bodyPr/>
                    <a:lstStyle/>
                    <a:p>
                      <a:pPr lvl="0" algn="ctr">
                        <a:buNone/>
                      </a:pPr>
                      <a:r>
                        <a:rPr lang="en-US" sz="1100">
                          <a:latin typeface="Times New Roman"/>
                        </a:rPr>
                        <a:t>2020</a:t>
                      </a:r>
                    </a:p>
                  </a:txBody>
                  <a:tcPr marL="68580" marR="68580" marT="34290" marB="34290"/>
                </a:tc>
                <a:tc>
                  <a:txBody>
                    <a:bodyPr/>
                    <a:lstStyle/>
                    <a:p>
                      <a:pPr lvl="0" algn="ctr">
                        <a:buNone/>
                      </a:pPr>
                      <a:r>
                        <a:rPr lang="en-IN" sz="1400" b="0" i="0" kern="1200" dirty="0">
                          <a:solidFill>
                            <a:schemeClr val="dk1"/>
                          </a:solidFill>
                          <a:effectLst/>
                          <a:latin typeface="Times New Roman"/>
                          <a:ea typeface="+mn-ea"/>
                          <a:cs typeface="+mn-cs"/>
                        </a:rPr>
                        <a:t>M. A. </a:t>
                      </a:r>
                      <a:r>
                        <a:rPr lang="en-IN" sz="1400" b="0" i="0" kern="1200" dirty="0" err="1">
                          <a:solidFill>
                            <a:schemeClr val="dk1"/>
                          </a:solidFill>
                          <a:effectLst/>
                          <a:latin typeface="Times New Roman"/>
                          <a:ea typeface="+mn-ea"/>
                          <a:cs typeface="+mn-cs"/>
                        </a:rPr>
                        <a:t>Sajid</a:t>
                      </a:r>
                      <a:r>
                        <a:rPr lang="en-IN" sz="1400" b="0" i="0" kern="1200" dirty="0">
                          <a:solidFill>
                            <a:schemeClr val="dk1"/>
                          </a:solidFill>
                          <a:effectLst/>
                          <a:latin typeface="Times New Roman"/>
                          <a:ea typeface="+mn-ea"/>
                          <a:cs typeface="+mn-cs"/>
                        </a:rPr>
                        <a:t>, M. Mahmud, I. </a:t>
                      </a:r>
                      <a:r>
                        <a:rPr lang="en-IN" sz="1400" b="0" i="0" kern="1200" dirty="0" err="1">
                          <a:solidFill>
                            <a:schemeClr val="dk1"/>
                          </a:solidFill>
                          <a:effectLst/>
                          <a:latin typeface="Times New Roman"/>
                          <a:ea typeface="+mn-ea"/>
                          <a:cs typeface="+mn-cs"/>
                        </a:rPr>
                        <a:t>Rahaman</a:t>
                      </a:r>
                      <a:r>
                        <a:rPr lang="en-IN" sz="1400" b="0" i="0" kern="1200" dirty="0">
                          <a:solidFill>
                            <a:schemeClr val="dk1"/>
                          </a:solidFill>
                          <a:effectLst/>
                          <a:latin typeface="Times New Roman"/>
                          <a:ea typeface="+mn-ea"/>
                          <a:cs typeface="+mn-cs"/>
                        </a:rPr>
                        <a:t>, </a:t>
                      </a:r>
                      <a:r>
                        <a:rPr lang="en-IN" sz="1400" b="0" i="0" kern="1200" dirty="0" err="1">
                          <a:solidFill>
                            <a:schemeClr val="dk1"/>
                          </a:solidFill>
                          <a:effectLst/>
                          <a:latin typeface="Times New Roman"/>
                          <a:ea typeface="+mn-ea"/>
                          <a:cs typeface="+mn-cs"/>
                        </a:rPr>
                        <a:t>Saquib</a:t>
                      </a:r>
                      <a:r>
                        <a:rPr lang="en-IN" sz="1400" b="0" i="0" kern="1200" dirty="0">
                          <a:solidFill>
                            <a:schemeClr val="dk1"/>
                          </a:solidFill>
                          <a:effectLst/>
                          <a:latin typeface="Times New Roman"/>
                          <a:ea typeface="+mn-ea"/>
                          <a:cs typeface="+mn-cs"/>
                        </a:rPr>
                        <a:t> </a:t>
                      </a:r>
                      <a:r>
                        <a:rPr lang="en-IN" sz="1400" b="0" i="0" kern="1200" dirty="0" err="1">
                          <a:solidFill>
                            <a:schemeClr val="dk1"/>
                          </a:solidFill>
                          <a:effectLst/>
                          <a:latin typeface="Times New Roman"/>
                          <a:ea typeface="+mn-ea"/>
                          <a:cs typeface="+mn-cs"/>
                        </a:rPr>
                        <a:t>Shahriar</a:t>
                      </a:r>
                      <a:r>
                        <a:rPr lang="en-IN" sz="1400" b="0" i="0" kern="1200" dirty="0">
                          <a:solidFill>
                            <a:schemeClr val="dk1"/>
                          </a:solidFill>
                          <a:effectLst/>
                          <a:latin typeface="Times New Roman"/>
                          <a:ea typeface="+mn-ea"/>
                          <a:cs typeface="+mn-cs"/>
                        </a:rPr>
                        <a:t>, </a:t>
                      </a:r>
                      <a:r>
                        <a:rPr lang="en-IN" sz="1400" b="0" i="0" kern="1200" dirty="0" err="1">
                          <a:solidFill>
                            <a:schemeClr val="dk1"/>
                          </a:solidFill>
                          <a:effectLst/>
                          <a:latin typeface="Times New Roman"/>
                          <a:ea typeface="+mn-ea"/>
                          <a:cs typeface="+mn-cs"/>
                        </a:rPr>
                        <a:t>Mim</a:t>
                      </a:r>
                      <a:r>
                        <a:rPr lang="en-IN" sz="1400" b="0" i="0" kern="1200" dirty="0">
                          <a:solidFill>
                            <a:schemeClr val="dk1"/>
                          </a:solidFill>
                          <a:effectLst/>
                          <a:latin typeface="Times New Roman"/>
                          <a:ea typeface="+mn-ea"/>
                          <a:cs typeface="+mn-cs"/>
                        </a:rPr>
                        <a:t> </a:t>
                      </a:r>
                      <a:r>
                        <a:rPr lang="en-IN" sz="1400" b="0" i="0" kern="1200" dirty="0" err="1">
                          <a:solidFill>
                            <a:schemeClr val="dk1"/>
                          </a:solidFill>
                          <a:effectLst/>
                          <a:latin typeface="Times New Roman"/>
                          <a:ea typeface="+mn-ea"/>
                          <a:cs typeface="+mn-cs"/>
                        </a:rPr>
                        <a:t>Naz</a:t>
                      </a:r>
                      <a:r>
                        <a:rPr lang="en-IN" sz="1400" b="0" i="0" kern="1200" dirty="0">
                          <a:solidFill>
                            <a:schemeClr val="dk1"/>
                          </a:solidFill>
                          <a:effectLst/>
                          <a:latin typeface="Times New Roman"/>
                          <a:ea typeface="+mn-ea"/>
                          <a:cs typeface="+mn-cs"/>
                        </a:rPr>
                        <a:t> Rahman</a:t>
                      </a:r>
                      <a:endParaRPr lang="en-US" sz="1100" dirty="0">
                        <a:latin typeface="Times New Roman"/>
                      </a:endParaRPr>
                    </a:p>
                  </a:txBody>
                  <a:tcPr marL="68580" marR="68580" marT="34290" marB="34290"/>
                </a:tc>
                <a:tc>
                  <a:txBody>
                    <a:bodyPr/>
                    <a:lstStyle/>
                    <a:p>
                      <a:pPr lvl="0" algn="just">
                        <a:buNone/>
                      </a:pPr>
                      <a:r>
                        <a:rPr lang="en-US" sz="1400" b="0" i="0" kern="1200" dirty="0">
                          <a:solidFill>
                            <a:schemeClr val="dk1"/>
                          </a:solidFill>
                          <a:effectLst/>
                          <a:latin typeface="Times New Roman"/>
                          <a:ea typeface="+mn-ea"/>
                          <a:cs typeface="+mn-cs"/>
                        </a:rPr>
                        <a:t>In this paper, a smart wheelchair topology is proposed which is operated by a hand movement device and a smartphone. It is a hand-held wheelchair in which the gyro sensor and accelerometer are used, and the Bluetooth phone control module is used to make it automatic. </a:t>
                      </a:r>
                      <a:endParaRPr lang="en-US" sz="1100" dirty="0">
                        <a:latin typeface="Times New Roman"/>
                      </a:endParaRPr>
                    </a:p>
                  </a:txBody>
                  <a:tcPr marL="68580" marR="68580" marT="34290" marB="34290"/>
                </a:tc>
                <a:extLst>
                  <a:ext uri="{0D108BD9-81ED-4DB2-BD59-A6C34878D82A}">
                    <a16:rowId xmlns:a16="http://schemas.microsoft.com/office/drawing/2014/main" val="114461937"/>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5</a:t>
            </a:fld>
            <a:endParaRPr lang="en-IN"/>
          </a:p>
        </p:txBody>
      </p:sp>
      <p:pic>
        <p:nvPicPr>
          <p:cNvPr id="7"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1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787A-28C5-F48F-4786-FE9B00DBBD89}"/>
              </a:ext>
            </a:extLst>
          </p:cNvPr>
          <p:cNvSpPr>
            <a:spLocks noGrp="1"/>
          </p:cNvSpPr>
          <p:nvPr>
            <p:ph type="title"/>
          </p:nvPr>
        </p:nvSpPr>
        <p:spPr>
          <a:xfrm>
            <a:off x="400410" y="312020"/>
            <a:ext cx="7886700" cy="681982"/>
          </a:xfrm>
        </p:spPr>
        <p:txBody>
          <a:bodyPr>
            <a:normAutofit fontScale="90000"/>
          </a:bodyPr>
          <a:lstStyle/>
          <a:p>
            <a:r>
              <a:rPr lang="en-US" b="1" dirty="0"/>
              <a:t>Literature Survey:</a:t>
            </a:r>
            <a:endParaRPr lang="en-IN" b="1" dirty="0"/>
          </a:p>
        </p:txBody>
      </p:sp>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2097727402"/>
              </p:ext>
            </p:extLst>
          </p:nvPr>
        </p:nvGraphicFramePr>
        <p:xfrm>
          <a:off x="628677" y="1088723"/>
          <a:ext cx="7886672" cy="3631384"/>
        </p:xfrm>
        <a:graphic>
          <a:graphicData uri="http://schemas.openxmlformats.org/drawingml/2006/table">
            <a:tbl>
              <a:tblPr firstRow="1" bandRow="1">
                <a:tableStyleId>{21E4AEA4-8DFA-4A89-87EB-49C32662AFE0}</a:tableStyleId>
              </a:tblPr>
              <a:tblGrid>
                <a:gridCol w="556655">
                  <a:extLst>
                    <a:ext uri="{9D8B030D-6E8A-4147-A177-3AD203B41FA5}">
                      <a16:colId xmlns:a16="http://schemas.microsoft.com/office/drawing/2014/main" val="1717528405"/>
                    </a:ext>
                  </a:extLst>
                </a:gridCol>
                <a:gridCol w="1424349">
                  <a:extLst>
                    <a:ext uri="{9D8B030D-6E8A-4147-A177-3AD203B41FA5}">
                      <a16:colId xmlns:a16="http://schemas.microsoft.com/office/drawing/2014/main" val="3164171486"/>
                    </a:ext>
                  </a:extLst>
                </a:gridCol>
                <a:gridCol w="1112597">
                  <a:extLst>
                    <a:ext uri="{9D8B030D-6E8A-4147-A177-3AD203B41FA5}">
                      <a16:colId xmlns:a16="http://schemas.microsoft.com/office/drawing/2014/main" val="2763362741"/>
                    </a:ext>
                  </a:extLst>
                </a:gridCol>
                <a:gridCol w="1758461">
                  <a:extLst>
                    <a:ext uri="{9D8B030D-6E8A-4147-A177-3AD203B41FA5}">
                      <a16:colId xmlns:a16="http://schemas.microsoft.com/office/drawing/2014/main" val="705658565"/>
                    </a:ext>
                  </a:extLst>
                </a:gridCol>
                <a:gridCol w="3034610">
                  <a:extLst>
                    <a:ext uri="{9D8B030D-6E8A-4147-A177-3AD203B41FA5}">
                      <a16:colId xmlns:a16="http://schemas.microsoft.com/office/drawing/2014/main" val="916574367"/>
                    </a:ext>
                  </a:extLst>
                </a:gridCol>
              </a:tblGrid>
              <a:tr h="247103">
                <a:tc>
                  <a:txBody>
                    <a:bodyPr/>
                    <a:lstStyle/>
                    <a:p>
                      <a:pPr lvl="0" algn="ctr">
                        <a:buNone/>
                      </a:pPr>
                      <a:r>
                        <a:rPr lang="en-US" sz="1100" err="1">
                          <a:latin typeface="Times New Roman"/>
                        </a:rPr>
                        <a:t>S.No</a:t>
                      </a:r>
                      <a:endParaRPr lang="en-US" sz="1100">
                        <a:latin typeface="Times New Roman"/>
                      </a:endParaRPr>
                    </a:p>
                  </a:txBody>
                  <a:tcPr marL="68580" marR="68580" marT="34290" marB="34290"/>
                </a:tc>
                <a:tc>
                  <a:txBody>
                    <a:bodyPr/>
                    <a:lstStyle/>
                    <a:p>
                      <a:pPr algn="ctr"/>
                      <a:r>
                        <a:rPr lang="en-US" sz="1100" dirty="0">
                          <a:latin typeface="Times New Roman"/>
                        </a:rPr>
                        <a:t>Paper Title</a:t>
                      </a:r>
                      <a:endParaRPr lang="en-IN" sz="1100" dirty="0">
                        <a:latin typeface="Times New Roman"/>
                      </a:endParaRPr>
                    </a:p>
                  </a:txBody>
                  <a:tcPr marL="68580" marR="68580" marT="34290" marB="34290"/>
                </a:tc>
                <a:tc>
                  <a:txBody>
                    <a:bodyPr/>
                    <a:lstStyle/>
                    <a:p>
                      <a:pPr lvl="0" algn="ctr">
                        <a:buNone/>
                      </a:pPr>
                      <a:r>
                        <a:rPr lang="en-US" sz="1100" dirty="0">
                          <a:latin typeface="Times New Roman"/>
                        </a:rPr>
                        <a:t>Publisher</a:t>
                      </a:r>
                    </a:p>
                  </a:txBody>
                  <a:tcPr marL="68580" marR="68580" marT="34290" marB="34290"/>
                </a:tc>
                <a:tc>
                  <a:txBody>
                    <a:bodyPr/>
                    <a:lstStyle/>
                    <a:p>
                      <a:pPr algn="ctr"/>
                      <a:r>
                        <a:rPr lang="en-US" sz="1100" dirty="0">
                          <a:latin typeface="Times New Roman"/>
                        </a:rPr>
                        <a:t>Authors</a:t>
                      </a:r>
                      <a:endParaRPr lang="en-IN" sz="1100" dirty="0">
                        <a:latin typeface="Times New Roman"/>
                      </a:endParaRPr>
                    </a:p>
                  </a:txBody>
                  <a:tcPr marL="68580" marR="68580" marT="34290" marB="34290"/>
                </a:tc>
                <a:tc>
                  <a:txBody>
                    <a:bodyPr/>
                    <a:lstStyle/>
                    <a:p>
                      <a:pPr algn="ctr"/>
                      <a:r>
                        <a:rPr lang="en-US" sz="1100" dirty="0">
                          <a:latin typeface="Times New Roman"/>
                        </a:rPr>
                        <a:t>Description</a:t>
                      </a:r>
                      <a:endParaRPr lang="en-IN" sz="1100" dirty="0">
                        <a:latin typeface="Times New Roman"/>
                      </a:endParaRPr>
                    </a:p>
                  </a:txBody>
                  <a:tcPr marL="68580" marR="68580" marT="34290" marB="34290"/>
                </a:tc>
                <a:extLst>
                  <a:ext uri="{0D108BD9-81ED-4DB2-BD59-A6C34878D82A}">
                    <a16:rowId xmlns:a16="http://schemas.microsoft.com/office/drawing/2014/main" val="3741300067"/>
                  </a:ext>
                </a:extLst>
              </a:tr>
              <a:tr h="1550614">
                <a:tc>
                  <a:txBody>
                    <a:bodyPr/>
                    <a:lstStyle/>
                    <a:p>
                      <a:pPr lvl="0" algn="ctr">
                        <a:buNone/>
                      </a:pPr>
                      <a:r>
                        <a:rPr lang="en-IN" sz="1100" dirty="0">
                          <a:latin typeface="Times New Roman"/>
                        </a:rPr>
                        <a:t>5</a:t>
                      </a:r>
                    </a:p>
                  </a:txBody>
                  <a:tcPr marL="68580" marR="68580" marT="34290" marB="34290"/>
                </a:tc>
                <a:tc>
                  <a:txBody>
                    <a:bodyPr/>
                    <a:lstStyle/>
                    <a:p>
                      <a:pPr lvl="0" algn="ctr">
                        <a:buNone/>
                      </a:pPr>
                      <a:r>
                        <a:rPr lang="en-US" sz="1400" b="0" i="0" kern="1200" dirty="0">
                          <a:solidFill>
                            <a:schemeClr val="dk1"/>
                          </a:solidFill>
                          <a:effectLst/>
                          <a:latin typeface="Times New Roman"/>
                          <a:ea typeface="+mn-ea"/>
                          <a:cs typeface="+mn-cs"/>
                        </a:rPr>
                        <a:t>Design and Development of a Smart Wheelchair for the Disabled People</a:t>
                      </a:r>
                      <a:endParaRPr lang="en-US" sz="1400" dirty="0">
                        <a:latin typeface="Times New Roman"/>
                      </a:endParaRPr>
                    </a:p>
                  </a:txBody>
                  <a:tcPr marL="68580" marR="68580" marT="34290" marB="34290"/>
                </a:tc>
                <a:tc>
                  <a:txBody>
                    <a:bodyPr/>
                    <a:lstStyle/>
                    <a:p>
                      <a:pPr lvl="0" algn="ctr">
                        <a:buNone/>
                      </a:pPr>
                      <a:r>
                        <a:rPr lang="en-IN" sz="1400" b="0" i="0" u="none" strike="noStrike" noProof="0" dirty="0">
                          <a:latin typeface="Times New Roman"/>
                        </a:rPr>
                        <a:t>2021</a:t>
                      </a:r>
                    </a:p>
                  </a:txBody>
                  <a:tcPr marL="68580" marR="68580" marT="34290" marB="34290"/>
                </a:tc>
                <a:tc>
                  <a:txBody>
                    <a:bodyPr/>
                    <a:lstStyle/>
                    <a:p>
                      <a:pPr lvl="0" algn="ctr">
                        <a:buNone/>
                      </a:pPr>
                      <a:r>
                        <a:rPr lang="en-IN" sz="1400" b="0" i="0" kern="1200" dirty="0">
                          <a:solidFill>
                            <a:schemeClr val="dk1"/>
                          </a:solidFill>
                          <a:effectLst/>
                          <a:latin typeface="Times New Roman"/>
                          <a:ea typeface="+mn-ea"/>
                          <a:cs typeface="+mn-cs"/>
                        </a:rPr>
                        <a:t>F. Ahmed, R. Paul, M. M. Ahmad, A. Ahammad and S. Singha.</a:t>
                      </a:r>
                      <a:endParaRPr lang="en-US" sz="1400" dirty="0">
                        <a:latin typeface="Times New Roman"/>
                      </a:endParaRPr>
                    </a:p>
                  </a:txBody>
                  <a:tcPr marL="68580" marR="68580" marT="34290" marB="34290"/>
                </a:tc>
                <a:tc>
                  <a:txBody>
                    <a:bodyPr/>
                    <a:lstStyle/>
                    <a:p>
                      <a:pPr lvl="0" algn="just">
                        <a:buNone/>
                      </a:pPr>
                      <a:r>
                        <a:rPr lang="en-US" sz="1400" b="0" i="0" kern="1200" dirty="0">
                          <a:solidFill>
                            <a:schemeClr val="dk1"/>
                          </a:solidFill>
                          <a:effectLst/>
                          <a:latin typeface="Times New Roman"/>
                          <a:ea typeface="+mn-ea"/>
                          <a:cs typeface="+mn-cs"/>
                        </a:rPr>
                        <a:t>In this paper, the researchers created a smart wheelchair with two different driving systems, including gesture and thumb controls</a:t>
                      </a:r>
                      <a:r>
                        <a:rPr lang="en-US" sz="1400" b="0" i="0" kern="1200" dirty="0" smtClean="0">
                          <a:solidFill>
                            <a:schemeClr val="dk1"/>
                          </a:solidFill>
                          <a:effectLst/>
                          <a:latin typeface="Times New Roman"/>
                          <a:ea typeface="+mn-ea"/>
                          <a:cs typeface="+mn-cs"/>
                        </a:rPr>
                        <a:t>.</a:t>
                      </a:r>
                      <a:endParaRPr lang="en-US" sz="1400" dirty="0">
                        <a:latin typeface="Times New Roman"/>
                      </a:endParaRPr>
                    </a:p>
                  </a:txBody>
                  <a:tcPr marL="68580" marR="68580" marT="34290" marB="34290"/>
                </a:tc>
                <a:extLst>
                  <a:ext uri="{0D108BD9-81ED-4DB2-BD59-A6C34878D82A}">
                    <a16:rowId xmlns:a16="http://schemas.microsoft.com/office/drawing/2014/main" val="103017540"/>
                  </a:ext>
                </a:extLst>
              </a:tr>
              <a:tr h="1833667">
                <a:tc>
                  <a:txBody>
                    <a:bodyPr/>
                    <a:lstStyle/>
                    <a:p>
                      <a:pPr lvl="0" algn="ctr">
                        <a:buNone/>
                      </a:pPr>
                      <a:r>
                        <a:rPr lang="en-IN" sz="1400" b="0" i="0" u="none" strike="noStrike" noProof="0" dirty="0">
                          <a:latin typeface="Times New Roman"/>
                        </a:rPr>
                        <a:t>6</a:t>
                      </a:r>
                    </a:p>
                  </a:txBody>
                  <a:tcPr marL="68580" marR="68580" marT="34290" marB="34290"/>
                </a:tc>
                <a:tc>
                  <a:txBody>
                    <a:bodyPr/>
                    <a:lstStyle/>
                    <a:p>
                      <a:pPr lvl="0" algn="ctr">
                        <a:buNone/>
                      </a:pPr>
                      <a:r>
                        <a:rPr lang="en-US" sz="1400" b="0" i="0" kern="1200" dirty="0">
                          <a:solidFill>
                            <a:schemeClr val="dk1"/>
                          </a:solidFill>
                          <a:effectLst/>
                          <a:latin typeface="Times New Roman"/>
                          <a:ea typeface="+mn-ea"/>
                          <a:cs typeface="+mn-cs"/>
                        </a:rPr>
                        <a:t>Smart wheelchair integrating head gesture navigation.</a:t>
                      </a:r>
                      <a:endParaRPr lang="en-US" sz="1100" dirty="0">
                        <a:latin typeface="Times New Roman"/>
                      </a:endParaRPr>
                    </a:p>
                  </a:txBody>
                  <a:tcPr marL="68580" marR="68580" marT="34290" marB="34290"/>
                </a:tc>
                <a:tc>
                  <a:txBody>
                    <a:bodyPr/>
                    <a:lstStyle/>
                    <a:p>
                      <a:pPr lvl="0" algn="ctr">
                        <a:buNone/>
                      </a:pPr>
                      <a:r>
                        <a:rPr lang="en-IN" sz="1400" b="0" i="0" u="none" strike="noStrike" noProof="0" dirty="0">
                          <a:latin typeface="Times New Roman"/>
                        </a:rPr>
                        <a:t>2019</a:t>
                      </a:r>
                    </a:p>
                  </a:txBody>
                  <a:tcPr marL="68580" marR="68580" marT="34290" marB="34290"/>
                </a:tc>
                <a:tc>
                  <a:txBody>
                    <a:bodyPr/>
                    <a:lstStyle/>
                    <a:p>
                      <a:pPr lvl="0" algn="ctr">
                        <a:buNone/>
                      </a:pPr>
                      <a:r>
                        <a:rPr lang="en-US" sz="1400" b="0" i="0" kern="1200" dirty="0">
                          <a:solidFill>
                            <a:schemeClr val="dk1"/>
                          </a:solidFill>
                          <a:effectLst/>
                          <a:latin typeface="Times New Roman"/>
                          <a:ea typeface="+mn-ea"/>
                          <a:cs typeface="+mn-cs"/>
                        </a:rPr>
                        <a:t>P. Dey, M. M. Hasan, </a:t>
                      </a:r>
                    </a:p>
                    <a:p>
                      <a:pPr lvl="0" algn="ctr">
                        <a:buNone/>
                      </a:pPr>
                      <a:r>
                        <a:rPr lang="en-US" sz="1400" b="0" i="0" kern="1200" dirty="0">
                          <a:solidFill>
                            <a:schemeClr val="dk1"/>
                          </a:solidFill>
                          <a:effectLst/>
                          <a:latin typeface="Times New Roman"/>
                          <a:ea typeface="+mn-ea"/>
                          <a:cs typeface="+mn-cs"/>
                        </a:rPr>
                        <a:t>S. </a:t>
                      </a:r>
                      <a:r>
                        <a:rPr lang="en-US" sz="1400" b="0" i="0" kern="1200" dirty="0" err="1">
                          <a:solidFill>
                            <a:schemeClr val="dk1"/>
                          </a:solidFill>
                          <a:effectLst/>
                          <a:latin typeface="Times New Roman"/>
                          <a:ea typeface="+mn-ea"/>
                          <a:cs typeface="+mn-cs"/>
                        </a:rPr>
                        <a:t>Mostofa</a:t>
                      </a:r>
                      <a:r>
                        <a:rPr lang="en-US" sz="1400" b="0" i="0" kern="1200" dirty="0">
                          <a:solidFill>
                            <a:schemeClr val="dk1"/>
                          </a:solidFill>
                          <a:effectLst/>
                          <a:latin typeface="Times New Roman"/>
                          <a:ea typeface="+mn-ea"/>
                          <a:cs typeface="+mn-cs"/>
                        </a:rPr>
                        <a:t> and </a:t>
                      </a:r>
                    </a:p>
                    <a:p>
                      <a:pPr lvl="0" algn="ctr">
                        <a:buNone/>
                      </a:pPr>
                      <a:r>
                        <a:rPr lang="en-US" sz="1400" b="0" i="0" kern="1200" dirty="0">
                          <a:solidFill>
                            <a:schemeClr val="dk1"/>
                          </a:solidFill>
                          <a:effectLst/>
                          <a:latin typeface="Times New Roman"/>
                          <a:ea typeface="+mn-ea"/>
                          <a:cs typeface="+mn-cs"/>
                        </a:rPr>
                        <a:t>A. I. Rana.</a:t>
                      </a:r>
                      <a:endParaRPr lang="en-US" sz="1100" dirty="0">
                        <a:latin typeface="Times New Roman"/>
                      </a:endParaRPr>
                    </a:p>
                  </a:txBody>
                  <a:tcPr marL="68580" marR="68580" marT="34290" marB="34290"/>
                </a:tc>
                <a:tc>
                  <a:txBody>
                    <a:bodyPr/>
                    <a:lstStyle/>
                    <a:p>
                      <a:pPr lvl="0" algn="just">
                        <a:buNone/>
                      </a:pPr>
                      <a:r>
                        <a:rPr lang="en-US" sz="1400" b="0" i="0" kern="1200" dirty="0">
                          <a:solidFill>
                            <a:schemeClr val="dk1"/>
                          </a:solidFill>
                          <a:effectLst/>
                          <a:latin typeface="Times New Roman"/>
                          <a:ea typeface="+mn-ea"/>
                          <a:cs typeface="+mn-cs"/>
                        </a:rPr>
                        <a:t>The main ambition behind the titled project is to introduce a smart wheelchair which will be navigated with different head gestures of the user. The proposed wheelchair has been associated with exclusive features to make the movement more comfortable and convenient. </a:t>
                      </a:r>
                      <a:endParaRPr lang="en-IN" sz="1100" dirty="0">
                        <a:latin typeface="Times New Roman"/>
                      </a:endParaRPr>
                    </a:p>
                  </a:txBody>
                  <a:tcPr marL="68580" marR="68580" marT="34290" marB="34290"/>
                </a:tc>
                <a:extLst>
                  <a:ext uri="{0D108BD9-81ED-4DB2-BD59-A6C34878D82A}">
                    <a16:rowId xmlns:a16="http://schemas.microsoft.com/office/drawing/2014/main" val="114461937"/>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a:xfrm>
            <a:off x="6457950" y="4732734"/>
            <a:ext cx="2057400" cy="273844"/>
          </a:xfrm>
        </p:spPr>
        <p:txBody>
          <a:bodyPr/>
          <a:lstStyle/>
          <a:p>
            <a:fld id="{3DE82C6F-0FAC-4804-A75F-EAF5CBB8FE58}" type="slidenum">
              <a:rPr lang="en-IN" smtClean="0"/>
              <a:t>6</a:t>
            </a:fld>
            <a:endParaRPr lang="en-IN"/>
          </a:p>
        </p:txBody>
      </p:sp>
      <p:pic>
        <p:nvPicPr>
          <p:cNvPr id="7"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13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1258372" y="1035579"/>
            <a:ext cx="5705035"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sz="3200" b="1" dirty="0"/>
              <a:t>Summary:</a:t>
            </a:r>
            <a:endParaRPr lang="en" sz="3000" b="1" dirty="0"/>
          </a:p>
        </p:txBody>
      </p:sp>
      <p:sp>
        <p:nvSpPr>
          <p:cNvPr id="6" name="TextBox 5">
            <a:extLst>
              <a:ext uri="{FF2B5EF4-FFF2-40B4-BE49-F238E27FC236}">
                <a16:creationId xmlns:a16="http://schemas.microsoft.com/office/drawing/2014/main" id="{A5FED1E8-8ACC-472A-9D0F-4BD9F9A9028C}"/>
              </a:ext>
            </a:extLst>
          </p:cNvPr>
          <p:cNvSpPr txBox="1"/>
          <p:nvPr/>
        </p:nvSpPr>
        <p:spPr>
          <a:xfrm>
            <a:off x="1648495" y="1820553"/>
            <a:ext cx="6543954" cy="2631490"/>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Instead of EAR ratio, we used Gaze ratio.</a:t>
            </a:r>
          </a:p>
          <a:p>
            <a:pPr marL="285750" indent="-285750" algn="just" fontAlgn="base">
              <a:buFont typeface="Arial" panose="020B0604020202020204" pitchFamily="34" charset="0"/>
              <a:buChar char="•"/>
            </a:pPr>
            <a:endParaRPr lang="en-US" sz="1500" dirty="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Inferring from the above paper, we have come to a solution of building an UI using Matlab.</a:t>
            </a:r>
          </a:p>
          <a:p>
            <a:pPr marL="285750" indent="-285750" algn="just" fontAlgn="base">
              <a:buFont typeface="Arial" panose="020B0604020202020204" pitchFamily="34" charset="0"/>
              <a:buChar char="•"/>
            </a:pPr>
            <a:endParaRPr lang="en-US" sz="1500" dirty="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Making use of Arduino Uno instead of Raspberry pi (to work with minimal computation and cost-efficient)</a:t>
            </a:r>
          </a:p>
          <a:p>
            <a:pPr marL="285750" indent="-285750" algn="just" fontAlgn="base">
              <a:buFont typeface="Arial" panose="020B0604020202020204" pitchFamily="34" charset="0"/>
              <a:buChar char="•"/>
            </a:pPr>
            <a:endParaRPr lang="en-US" sz="1500" dirty="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1500" dirty="0">
                <a:solidFill>
                  <a:schemeClr val="bg1"/>
                </a:solidFill>
                <a:latin typeface="Times New Roman" panose="02020603050405020304" pitchFamily="18" charset="0"/>
                <a:cs typeface="Times New Roman" panose="02020603050405020304" pitchFamily="18" charset="0"/>
              </a:rPr>
              <a:t>Transmission is efficient , constructive and more economic when done through a </a:t>
            </a:r>
            <a:r>
              <a:rPr lang="en-US" sz="1500" dirty="0" smtClean="0">
                <a:solidFill>
                  <a:schemeClr val="bg1"/>
                </a:solidFill>
                <a:latin typeface="Times New Roman" panose="02020603050405020304" pitchFamily="18" charset="0"/>
                <a:cs typeface="Times New Roman" panose="02020603050405020304" pitchFamily="18" charset="0"/>
              </a:rPr>
              <a:t>Bluetooth </a:t>
            </a:r>
            <a:r>
              <a:rPr lang="en-US" sz="1500" dirty="0">
                <a:solidFill>
                  <a:schemeClr val="bg1"/>
                </a:solidFill>
                <a:latin typeface="Times New Roman" panose="02020603050405020304" pitchFamily="18" charset="0"/>
                <a:cs typeface="Times New Roman" panose="02020603050405020304" pitchFamily="18" charset="0"/>
              </a:rPr>
              <a:t>module from the Image processing system to the microcontroller.</a:t>
            </a:r>
          </a:p>
          <a:p>
            <a:pPr marL="285750" indent="-285750" algn="just">
              <a:buFont typeface="Arial" panose="020B0604020202020204" pitchFamily="34" charset="0"/>
              <a:buChar char="•"/>
            </a:pPr>
            <a:endParaRPr lang="en-IN" sz="1500" dirty="0">
              <a:solidFill>
                <a:schemeClr val="bg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5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56">
            <a:extLst>
              <a:ext uri="{FF2B5EF4-FFF2-40B4-BE49-F238E27FC236}">
                <a16:creationId xmlns:a16="http://schemas.microsoft.com/office/drawing/2014/main" id="{036533D2-6384-4E57-B406-6C4009BDDCAD}"/>
              </a:ext>
            </a:extLst>
          </p:cNvPr>
          <p:cNvSpPr/>
          <p:nvPr/>
        </p:nvSpPr>
        <p:spPr>
          <a:xfrm>
            <a:off x="506634" y="2098456"/>
            <a:ext cx="1017087" cy="692535"/>
          </a:xfrm>
          <a:prstGeom prst="homePlate">
            <a:avLst>
              <a:gd name="adj" fmla="val 30129"/>
            </a:avLst>
          </a:prstGeom>
          <a:noFill/>
          <a:ln w="38100" cap="flat" cmpd="sng">
            <a:solidFill>
              <a:srgbClr val="00E1C6"/>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00E1C6"/>
                </a:solidFill>
                <a:latin typeface="Muli"/>
                <a:ea typeface="Muli"/>
                <a:cs typeface="Muli"/>
                <a:sym typeface="Muli"/>
              </a:rPr>
              <a:t>Camera</a:t>
            </a:r>
            <a:endParaRPr lang="en" dirty="0">
              <a:solidFill>
                <a:srgbClr val="00E1C6"/>
              </a:solidFill>
              <a:latin typeface="Muli"/>
              <a:ea typeface="Muli"/>
              <a:cs typeface="Muli"/>
              <a:sym typeface="Muli"/>
            </a:endParaRPr>
          </a:p>
        </p:txBody>
      </p:sp>
      <p:sp>
        <p:nvSpPr>
          <p:cNvPr id="5" name="Shape 457">
            <a:extLst>
              <a:ext uri="{FF2B5EF4-FFF2-40B4-BE49-F238E27FC236}">
                <a16:creationId xmlns:a16="http://schemas.microsoft.com/office/drawing/2014/main" id="{39F192E9-7926-420C-A234-14BD3B708A4A}"/>
              </a:ext>
            </a:extLst>
          </p:cNvPr>
          <p:cNvSpPr/>
          <p:nvPr/>
        </p:nvSpPr>
        <p:spPr>
          <a:xfrm>
            <a:off x="1430994" y="2098456"/>
            <a:ext cx="1036686" cy="692535"/>
          </a:xfrm>
          <a:prstGeom prst="chevron">
            <a:avLst>
              <a:gd name="adj" fmla="val 29853"/>
            </a:avLst>
          </a:prstGeom>
          <a:noFill/>
          <a:ln w="38100" cap="flat" cmpd="sng">
            <a:solidFill>
              <a:srgbClr val="19BBD5"/>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19BBD5"/>
                </a:solidFill>
                <a:latin typeface="Muli"/>
                <a:ea typeface="Muli"/>
                <a:cs typeface="Muli"/>
                <a:sym typeface="Muli"/>
              </a:rPr>
              <a:t>CPU</a:t>
            </a:r>
            <a:endParaRPr lang="en" dirty="0">
              <a:solidFill>
                <a:srgbClr val="19BBD5"/>
              </a:solidFill>
              <a:latin typeface="Muli"/>
              <a:ea typeface="Muli"/>
              <a:cs typeface="Muli"/>
              <a:sym typeface="Muli"/>
            </a:endParaRPr>
          </a:p>
        </p:txBody>
      </p:sp>
      <p:sp>
        <p:nvSpPr>
          <p:cNvPr id="6" name="Shape 458">
            <a:extLst>
              <a:ext uri="{FF2B5EF4-FFF2-40B4-BE49-F238E27FC236}">
                <a16:creationId xmlns:a16="http://schemas.microsoft.com/office/drawing/2014/main" id="{6218A795-04B7-4CA5-811E-B6BAD6395906}"/>
              </a:ext>
            </a:extLst>
          </p:cNvPr>
          <p:cNvSpPr/>
          <p:nvPr/>
        </p:nvSpPr>
        <p:spPr>
          <a:xfrm>
            <a:off x="2371007" y="2098456"/>
            <a:ext cx="1409960" cy="692535"/>
          </a:xfrm>
          <a:prstGeom prst="chevron">
            <a:avLst>
              <a:gd name="adj" fmla="val 29853"/>
            </a:avLst>
          </a:prstGeom>
          <a:noFill/>
          <a:ln w="38100" cap="flat" cmpd="sng">
            <a:solidFill>
              <a:srgbClr val="3292E1"/>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3292E1"/>
                </a:solidFill>
                <a:latin typeface="Muli"/>
                <a:ea typeface="Muli"/>
                <a:cs typeface="Muli"/>
                <a:sym typeface="Muli"/>
              </a:rPr>
              <a:t>Bluetooth</a:t>
            </a:r>
            <a:endParaRPr lang="en" dirty="0">
              <a:solidFill>
                <a:srgbClr val="3292E1"/>
              </a:solidFill>
              <a:latin typeface="Muli"/>
              <a:ea typeface="Muli"/>
              <a:cs typeface="Muli"/>
              <a:sym typeface="Muli"/>
            </a:endParaRPr>
          </a:p>
        </p:txBody>
      </p:sp>
      <p:sp>
        <p:nvSpPr>
          <p:cNvPr id="15" name="Shape 458">
            <a:extLst>
              <a:ext uri="{FF2B5EF4-FFF2-40B4-BE49-F238E27FC236}">
                <a16:creationId xmlns:a16="http://schemas.microsoft.com/office/drawing/2014/main" id="{73DA5B8F-7C78-4A38-9E97-B769276D3E1A}"/>
              </a:ext>
            </a:extLst>
          </p:cNvPr>
          <p:cNvSpPr/>
          <p:nvPr/>
        </p:nvSpPr>
        <p:spPr>
          <a:xfrm>
            <a:off x="3686624" y="2098456"/>
            <a:ext cx="1850572" cy="692535"/>
          </a:xfrm>
          <a:prstGeom prst="chevron">
            <a:avLst>
              <a:gd name="adj" fmla="val 29853"/>
            </a:avLst>
          </a:prstGeom>
          <a:noFill/>
          <a:ln w="38100" cap="flat" cmpd="sng">
            <a:solidFill>
              <a:srgbClr val="00E1C6"/>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00E1C6"/>
                </a:solidFill>
                <a:latin typeface="Muli"/>
                <a:ea typeface="Muli"/>
                <a:cs typeface="Muli"/>
                <a:sym typeface="Muli"/>
              </a:rPr>
              <a:t>Microcontroller</a:t>
            </a:r>
            <a:endParaRPr lang="en" dirty="0">
              <a:solidFill>
                <a:srgbClr val="00E1C6"/>
              </a:solidFill>
              <a:latin typeface="Muli"/>
              <a:ea typeface="Muli"/>
              <a:cs typeface="Muli"/>
              <a:sym typeface="Muli"/>
            </a:endParaRPr>
          </a:p>
        </p:txBody>
      </p:sp>
      <p:sp>
        <p:nvSpPr>
          <p:cNvPr id="16" name="Shape 457">
            <a:extLst>
              <a:ext uri="{FF2B5EF4-FFF2-40B4-BE49-F238E27FC236}">
                <a16:creationId xmlns:a16="http://schemas.microsoft.com/office/drawing/2014/main" id="{7EEC666A-DCF1-4806-9925-21D2C3C32667}"/>
              </a:ext>
            </a:extLst>
          </p:cNvPr>
          <p:cNvSpPr/>
          <p:nvPr/>
        </p:nvSpPr>
        <p:spPr>
          <a:xfrm>
            <a:off x="5444191" y="2098456"/>
            <a:ext cx="1638775" cy="692535"/>
          </a:xfrm>
          <a:prstGeom prst="chevron">
            <a:avLst>
              <a:gd name="adj" fmla="val 29853"/>
            </a:avLst>
          </a:prstGeom>
          <a:noFill/>
          <a:ln w="38100" cap="flat" cmpd="sng">
            <a:solidFill>
              <a:srgbClr val="19BBD5"/>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19BBD5"/>
                </a:solidFill>
                <a:latin typeface="Muli"/>
                <a:ea typeface="Muli"/>
                <a:cs typeface="Muli"/>
                <a:sym typeface="Muli"/>
              </a:rPr>
              <a:t>Motor Driver</a:t>
            </a:r>
            <a:endParaRPr lang="en" dirty="0">
              <a:solidFill>
                <a:srgbClr val="19BBD5"/>
              </a:solidFill>
              <a:latin typeface="Muli"/>
              <a:ea typeface="Muli"/>
              <a:cs typeface="Muli"/>
              <a:sym typeface="Muli"/>
            </a:endParaRPr>
          </a:p>
        </p:txBody>
      </p:sp>
      <p:sp>
        <p:nvSpPr>
          <p:cNvPr id="17" name="Shape 458">
            <a:extLst>
              <a:ext uri="{FF2B5EF4-FFF2-40B4-BE49-F238E27FC236}">
                <a16:creationId xmlns:a16="http://schemas.microsoft.com/office/drawing/2014/main" id="{429B2342-89D8-4D9D-AAE3-1E8F786B6B09}"/>
              </a:ext>
            </a:extLst>
          </p:cNvPr>
          <p:cNvSpPr/>
          <p:nvPr/>
        </p:nvSpPr>
        <p:spPr>
          <a:xfrm>
            <a:off x="6988623" y="2098456"/>
            <a:ext cx="1451428" cy="692535"/>
          </a:xfrm>
          <a:prstGeom prst="chevron">
            <a:avLst>
              <a:gd name="adj" fmla="val 29853"/>
            </a:avLst>
          </a:prstGeom>
          <a:noFill/>
          <a:ln w="38100" cap="flat" cmpd="sng">
            <a:solidFill>
              <a:srgbClr val="3292E1"/>
            </a:solidFill>
            <a:prstDash val="solid"/>
            <a:miter lim="8000"/>
            <a:headEnd type="none" w="med" len="med"/>
            <a:tailEnd type="none" w="med" len="med"/>
          </a:ln>
        </p:spPr>
        <p:txBody>
          <a:bodyPr wrap="square" lIns="91425" tIns="91425" rIns="91425" bIns="91425" anchor="ctr" anchorCtr="0">
            <a:noAutofit/>
          </a:bodyPr>
          <a:lstStyle/>
          <a:p>
            <a:pPr marL="0" lvl="0" indent="0" algn="ctr">
              <a:spcBef>
                <a:spcPts val="0"/>
              </a:spcBef>
              <a:buNone/>
            </a:pPr>
            <a:r>
              <a:rPr lang="en-US" dirty="0">
                <a:solidFill>
                  <a:srgbClr val="3292E1"/>
                </a:solidFill>
                <a:latin typeface="Muli"/>
                <a:ea typeface="Muli"/>
                <a:cs typeface="Muli"/>
                <a:sym typeface="Muli"/>
              </a:rPr>
              <a:t>DC Motor</a:t>
            </a:r>
            <a:endParaRPr lang="en" dirty="0">
              <a:solidFill>
                <a:srgbClr val="3292E1"/>
              </a:solidFill>
              <a:latin typeface="Muli"/>
              <a:ea typeface="Muli"/>
              <a:cs typeface="Muli"/>
              <a:sym typeface="Muli"/>
            </a:endParaRPr>
          </a:p>
        </p:txBody>
      </p:sp>
      <p:sp>
        <p:nvSpPr>
          <p:cNvPr id="23" name="Shape 455">
            <a:extLst>
              <a:ext uri="{FF2B5EF4-FFF2-40B4-BE49-F238E27FC236}">
                <a16:creationId xmlns:a16="http://schemas.microsoft.com/office/drawing/2014/main" id="{75602A07-7EF2-4720-BF98-5D40DE114671}"/>
              </a:ext>
            </a:extLst>
          </p:cNvPr>
          <p:cNvSpPr txBox="1">
            <a:spLocks/>
          </p:cNvSpPr>
          <p:nvPr/>
        </p:nvSpPr>
        <p:spPr>
          <a:xfrm>
            <a:off x="1308435" y="617538"/>
            <a:ext cx="4945063" cy="64611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r>
              <a:rPr lang="en-US" b="1" dirty="0"/>
              <a:t>System Process:</a:t>
            </a:r>
            <a:br>
              <a:rPr lang="en-US" b="1" dirty="0"/>
            </a:br>
            <a:endParaRPr lang="en" b="1" dirty="0"/>
          </a:p>
        </p:txBody>
      </p:sp>
      <p:graphicFrame>
        <p:nvGraphicFramePr>
          <p:cNvPr id="27" name="Diagram 26">
            <a:extLst>
              <a:ext uri="{FF2B5EF4-FFF2-40B4-BE49-F238E27FC236}">
                <a16:creationId xmlns:a16="http://schemas.microsoft.com/office/drawing/2014/main" id="{E744B06A-5E43-450F-80E8-830B7F8A4C4A}"/>
              </a:ext>
            </a:extLst>
          </p:cNvPr>
          <p:cNvGraphicFramePr/>
          <p:nvPr>
            <p:extLst>
              <p:ext uri="{D42A27DB-BD31-4B8C-83A1-F6EECF244321}">
                <p14:modId xmlns:p14="http://schemas.microsoft.com/office/powerpoint/2010/main" val="3233506260"/>
              </p:ext>
            </p:extLst>
          </p:nvPr>
        </p:nvGraphicFramePr>
        <p:xfrm>
          <a:off x="1532592" y="2896020"/>
          <a:ext cx="2662035" cy="1926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83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graphicEl>
                                              <a:dgm id="{3B93763A-5301-47C5-A353-8CF28FBC2D20}"/>
                                            </p:graphicEl>
                                          </p:spTgt>
                                        </p:tgtEl>
                                        <p:attrNameLst>
                                          <p:attrName>style.visibility</p:attrName>
                                        </p:attrNameLst>
                                      </p:cBhvr>
                                      <p:to>
                                        <p:strVal val="visible"/>
                                      </p:to>
                                    </p:set>
                                    <p:animEffect transition="in" filter="fade">
                                      <p:cBhvr>
                                        <p:cTn id="19" dur="1000"/>
                                        <p:tgtEl>
                                          <p:spTgt spid="27">
                                            <p:graphicEl>
                                              <a:dgm id="{3B93763A-5301-47C5-A353-8CF28FBC2D20}"/>
                                            </p:graphicEl>
                                          </p:spTgt>
                                        </p:tgtEl>
                                      </p:cBhvr>
                                    </p:animEffect>
                                    <p:anim calcmode="lin" valueType="num">
                                      <p:cBhvr>
                                        <p:cTn id="20" dur="1000" fill="hold"/>
                                        <p:tgtEl>
                                          <p:spTgt spid="27">
                                            <p:graphicEl>
                                              <a:dgm id="{3B93763A-5301-47C5-A353-8CF28FBC2D20}"/>
                                            </p:graphicEl>
                                          </p:spTgt>
                                        </p:tgtEl>
                                        <p:attrNameLst>
                                          <p:attrName>ppt_x</p:attrName>
                                        </p:attrNameLst>
                                      </p:cBhvr>
                                      <p:tavLst>
                                        <p:tav tm="0">
                                          <p:val>
                                            <p:strVal val="#ppt_x"/>
                                          </p:val>
                                        </p:tav>
                                        <p:tav tm="100000">
                                          <p:val>
                                            <p:strVal val="#ppt_x"/>
                                          </p:val>
                                        </p:tav>
                                      </p:tavLst>
                                    </p:anim>
                                    <p:anim calcmode="lin" valueType="num">
                                      <p:cBhvr>
                                        <p:cTn id="21" dur="1000" fill="hold"/>
                                        <p:tgtEl>
                                          <p:spTgt spid="27">
                                            <p:graphicEl>
                                              <a:dgm id="{3B93763A-5301-47C5-A353-8CF28FBC2D20}"/>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graphicEl>
                                              <a:dgm id="{5BCA8030-D17B-4860-897A-97A40F99541E}"/>
                                            </p:graphicEl>
                                          </p:spTgt>
                                        </p:tgtEl>
                                        <p:attrNameLst>
                                          <p:attrName>style.visibility</p:attrName>
                                        </p:attrNameLst>
                                      </p:cBhvr>
                                      <p:to>
                                        <p:strVal val="visible"/>
                                      </p:to>
                                    </p:set>
                                    <p:animEffect transition="in" filter="fade">
                                      <p:cBhvr>
                                        <p:cTn id="24" dur="1000"/>
                                        <p:tgtEl>
                                          <p:spTgt spid="27">
                                            <p:graphicEl>
                                              <a:dgm id="{5BCA8030-D17B-4860-897A-97A40F99541E}"/>
                                            </p:graphicEl>
                                          </p:spTgt>
                                        </p:tgtEl>
                                      </p:cBhvr>
                                    </p:animEffect>
                                    <p:anim calcmode="lin" valueType="num">
                                      <p:cBhvr>
                                        <p:cTn id="25" dur="1000" fill="hold"/>
                                        <p:tgtEl>
                                          <p:spTgt spid="27">
                                            <p:graphicEl>
                                              <a:dgm id="{5BCA8030-D17B-4860-897A-97A40F99541E}"/>
                                            </p:graphicEl>
                                          </p:spTgt>
                                        </p:tgtEl>
                                        <p:attrNameLst>
                                          <p:attrName>ppt_x</p:attrName>
                                        </p:attrNameLst>
                                      </p:cBhvr>
                                      <p:tavLst>
                                        <p:tav tm="0">
                                          <p:val>
                                            <p:strVal val="#ppt_x"/>
                                          </p:val>
                                        </p:tav>
                                        <p:tav tm="100000">
                                          <p:val>
                                            <p:strVal val="#ppt_x"/>
                                          </p:val>
                                        </p:tav>
                                      </p:tavLst>
                                    </p:anim>
                                    <p:anim calcmode="lin" valueType="num">
                                      <p:cBhvr>
                                        <p:cTn id="26" dur="1000" fill="hold"/>
                                        <p:tgtEl>
                                          <p:spTgt spid="27">
                                            <p:graphicEl>
                                              <a:dgm id="{5BCA8030-D17B-4860-897A-97A40F99541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7">
                                            <p:graphicEl>
                                              <a:dgm id="{418BCA1C-27C9-4155-88FA-C1A5C7996214}"/>
                                            </p:graphicEl>
                                          </p:spTgt>
                                        </p:tgtEl>
                                        <p:attrNameLst>
                                          <p:attrName>style.visibility</p:attrName>
                                        </p:attrNameLst>
                                      </p:cBhvr>
                                      <p:to>
                                        <p:strVal val="visible"/>
                                      </p:to>
                                    </p:set>
                                    <p:animEffect transition="in" filter="fade">
                                      <p:cBhvr>
                                        <p:cTn id="31" dur="1000"/>
                                        <p:tgtEl>
                                          <p:spTgt spid="27">
                                            <p:graphicEl>
                                              <a:dgm id="{418BCA1C-27C9-4155-88FA-C1A5C7996214}"/>
                                            </p:graphicEl>
                                          </p:spTgt>
                                        </p:tgtEl>
                                      </p:cBhvr>
                                    </p:animEffect>
                                    <p:anim calcmode="lin" valueType="num">
                                      <p:cBhvr>
                                        <p:cTn id="32" dur="1000" fill="hold"/>
                                        <p:tgtEl>
                                          <p:spTgt spid="27">
                                            <p:graphicEl>
                                              <a:dgm id="{418BCA1C-27C9-4155-88FA-C1A5C7996214}"/>
                                            </p:graphicEl>
                                          </p:spTgt>
                                        </p:tgtEl>
                                        <p:attrNameLst>
                                          <p:attrName>ppt_x</p:attrName>
                                        </p:attrNameLst>
                                      </p:cBhvr>
                                      <p:tavLst>
                                        <p:tav tm="0">
                                          <p:val>
                                            <p:strVal val="#ppt_x"/>
                                          </p:val>
                                        </p:tav>
                                        <p:tav tm="100000">
                                          <p:val>
                                            <p:strVal val="#ppt_x"/>
                                          </p:val>
                                        </p:tav>
                                      </p:tavLst>
                                    </p:anim>
                                    <p:anim calcmode="lin" valueType="num">
                                      <p:cBhvr>
                                        <p:cTn id="33" dur="1000" fill="hold"/>
                                        <p:tgtEl>
                                          <p:spTgt spid="27">
                                            <p:graphicEl>
                                              <a:dgm id="{418BCA1C-27C9-4155-88FA-C1A5C7996214}"/>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graphicEl>
                                              <a:dgm id="{A9E7C3EF-752C-4162-9242-35A2C7BD3A7C}"/>
                                            </p:graphicEl>
                                          </p:spTgt>
                                        </p:tgtEl>
                                        <p:attrNameLst>
                                          <p:attrName>style.visibility</p:attrName>
                                        </p:attrNameLst>
                                      </p:cBhvr>
                                      <p:to>
                                        <p:strVal val="visible"/>
                                      </p:to>
                                    </p:set>
                                    <p:animEffect transition="in" filter="fade">
                                      <p:cBhvr>
                                        <p:cTn id="36" dur="1000"/>
                                        <p:tgtEl>
                                          <p:spTgt spid="27">
                                            <p:graphicEl>
                                              <a:dgm id="{A9E7C3EF-752C-4162-9242-35A2C7BD3A7C}"/>
                                            </p:graphicEl>
                                          </p:spTgt>
                                        </p:tgtEl>
                                      </p:cBhvr>
                                    </p:animEffect>
                                    <p:anim calcmode="lin" valueType="num">
                                      <p:cBhvr>
                                        <p:cTn id="37" dur="1000" fill="hold"/>
                                        <p:tgtEl>
                                          <p:spTgt spid="27">
                                            <p:graphicEl>
                                              <a:dgm id="{A9E7C3EF-752C-4162-9242-35A2C7BD3A7C}"/>
                                            </p:graphicEl>
                                          </p:spTgt>
                                        </p:tgtEl>
                                        <p:attrNameLst>
                                          <p:attrName>ppt_x</p:attrName>
                                        </p:attrNameLst>
                                      </p:cBhvr>
                                      <p:tavLst>
                                        <p:tav tm="0">
                                          <p:val>
                                            <p:strVal val="#ppt_x"/>
                                          </p:val>
                                        </p:tav>
                                        <p:tav tm="100000">
                                          <p:val>
                                            <p:strVal val="#ppt_x"/>
                                          </p:val>
                                        </p:tav>
                                      </p:tavLst>
                                    </p:anim>
                                    <p:anim calcmode="lin" valueType="num">
                                      <p:cBhvr>
                                        <p:cTn id="38" dur="1000" fill="hold"/>
                                        <p:tgtEl>
                                          <p:spTgt spid="27">
                                            <p:graphicEl>
                                              <a:dgm id="{A9E7C3EF-752C-4162-9242-35A2C7BD3A7C}"/>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graphicEl>
                                              <a:dgm id="{8137BB13-A0C4-4512-B747-072031A96C9A}"/>
                                            </p:graphicEl>
                                          </p:spTgt>
                                        </p:tgtEl>
                                        <p:attrNameLst>
                                          <p:attrName>style.visibility</p:attrName>
                                        </p:attrNameLst>
                                      </p:cBhvr>
                                      <p:to>
                                        <p:strVal val="visible"/>
                                      </p:to>
                                    </p:set>
                                    <p:animEffect transition="in" filter="fade">
                                      <p:cBhvr>
                                        <p:cTn id="43" dur="1000"/>
                                        <p:tgtEl>
                                          <p:spTgt spid="27">
                                            <p:graphicEl>
                                              <a:dgm id="{8137BB13-A0C4-4512-B747-072031A96C9A}"/>
                                            </p:graphicEl>
                                          </p:spTgt>
                                        </p:tgtEl>
                                      </p:cBhvr>
                                    </p:animEffect>
                                    <p:anim calcmode="lin" valueType="num">
                                      <p:cBhvr>
                                        <p:cTn id="44" dur="1000" fill="hold"/>
                                        <p:tgtEl>
                                          <p:spTgt spid="27">
                                            <p:graphicEl>
                                              <a:dgm id="{8137BB13-A0C4-4512-B747-072031A96C9A}"/>
                                            </p:graphicEl>
                                          </p:spTgt>
                                        </p:tgtEl>
                                        <p:attrNameLst>
                                          <p:attrName>ppt_x</p:attrName>
                                        </p:attrNameLst>
                                      </p:cBhvr>
                                      <p:tavLst>
                                        <p:tav tm="0">
                                          <p:val>
                                            <p:strVal val="#ppt_x"/>
                                          </p:val>
                                        </p:tav>
                                        <p:tav tm="100000">
                                          <p:val>
                                            <p:strVal val="#ppt_x"/>
                                          </p:val>
                                        </p:tav>
                                      </p:tavLst>
                                    </p:anim>
                                    <p:anim calcmode="lin" valueType="num">
                                      <p:cBhvr>
                                        <p:cTn id="45" dur="1000" fill="hold"/>
                                        <p:tgtEl>
                                          <p:spTgt spid="27">
                                            <p:graphicEl>
                                              <a:dgm id="{8137BB13-A0C4-4512-B747-072031A96C9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7">
                                            <p:graphicEl>
                                              <a:dgm id="{F4BA68B1-0FD7-46BA-A413-5D1C828699FD}"/>
                                            </p:graphicEl>
                                          </p:spTgt>
                                        </p:tgtEl>
                                        <p:attrNameLst>
                                          <p:attrName>style.visibility</p:attrName>
                                        </p:attrNameLst>
                                      </p:cBhvr>
                                      <p:to>
                                        <p:strVal val="visible"/>
                                      </p:to>
                                    </p:set>
                                    <p:animEffect transition="in" filter="fade">
                                      <p:cBhvr>
                                        <p:cTn id="48" dur="1000"/>
                                        <p:tgtEl>
                                          <p:spTgt spid="27">
                                            <p:graphicEl>
                                              <a:dgm id="{F4BA68B1-0FD7-46BA-A413-5D1C828699FD}"/>
                                            </p:graphicEl>
                                          </p:spTgt>
                                        </p:tgtEl>
                                      </p:cBhvr>
                                    </p:animEffect>
                                    <p:anim calcmode="lin" valueType="num">
                                      <p:cBhvr>
                                        <p:cTn id="49" dur="1000" fill="hold"/>
                                        <p:tgtEl>
                                          <p:spTgt spid="27">
                                            <p:graphicEl>
                                              <a:dgm id="{F4BA68B1-0FD7-46BA-A413-5D1C828699FD}"/>
                                            </p:graphicEl>
                                          </p:spTgt>
                                        </p:tgtEl>
                                        <p:attrNameLst>
                                          <p:attrName>ppt_x</p:attrName>
                                        </p:attrNameLst>
                                      </p:cBhvr>
                                      <p:tavLst>
                                        <p:tav tm="0">
                                          <p:val>
                                            <p:strVal val="#ppt_x"/>
                                          </p:val>
                                        </p:tav>
                                        <p:tav tm="100000">
                                          <p:val>
                                            <p:strVal val="#ppt_x"/>
                                          </p:val>
                                        </p:tav>
                                      </p:tavLst>
                                    </p:anim>
                                    <p:anim calcmode="lin" valueType="num">
                                      <p:cBhvr>
                                        <p:cTn id="50" dur="1000" fill="hold"/>
                                        <p:tgtEl>
                                          <p:spTgt spid="27">
                                            <p:graphicEl>
                                              <a:dgm id="{F4BA68B1-0FD7-46BA-A413-5D1C828699FD}"/>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1+#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1+#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5" grpId="0" animBg="1"/>
      <p:bldP spid="16" grpId="0" animBg="1"/>
      <p:bldP spid="17" grpId="0" animBg="1"/>
      <p:bldGraphic spid="27"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0">
            <a:extLst>
              <a:ext uri="{FF2B5EF4-FFF2-40B4-BE49-F238E27FC236}">
                <a16:creationId xmlns:a16="http://schemas.microsoft.com/office/drawing/2014/main" id="{B93EA735-DCCC-4D40-8484-35B1C558B108}"/>
              </a:ext>
            </a:extLst>
          </p:cNvPr>
          <p:cNvSpPr txBox="1">
            <a:spLocks/>
          </p:cNvSpPr>
          <p:nvPr/>
        </p:nvSpPr>
        <p:spPr>
          <a:xfrm>
            <a:off x="466322" y="2277035"/>
            <a:ext cx="4112118" cy="6453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pPr algn="ctr"/>
            <a:r>
              <a:rPr lang="en-US" sz="3200" dirty="0"/>
              <a:t>Trajectory of the project</a:t>
            </a:r>
            <a:r>
              <a:rPr lang="en-US" sz="3200" b="1" dirty="0" smtClean="0"/>
              <a:t>:</a:t>
            </a:r>
            <a:endParaRPr lang="en" sz="3000" b="1" dirty="0"/>
          </a:p>
        </p:txBody>
      </p:sp>
      <p:pic>
        <p:nvPicPr>
          <p:cNvPr id="5" name="Picture 2">
            <a:extLst>
              <a:ext uri="{FF2B5EF4-FFF2-40B4-BE49-F238E27FC236}">
                <a16:creationId xmlns:a16="http://schemas.microsoft.com/office/drawing/2014/main" id="{2FA17C21-8A34-6B97-E721-52B584AD2D5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259" b="15290"/>
          <a:stretch/>
        </p:blipFill>
        <p:spPr bwMode="auto">
          <a:xfrm>
            <a:off x="7772400" y="167425"/>
            <a:ext cx="1239558" cy="4185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67205" y="708338"/>
            <a:ext cx="3047618" cy="4037526"/>
          </a:xfrm>
          <a:prstGeom prst="rect">
            <a:avLst/>
          </a:prstGeom>
        </p:spPr>
      </p:pic>
    </p:spTree>
    <p:extLst>
      <p:ext uri="{BB962C8B-B14F-4D97-AF65-F5344CB8AC3E}">
        <p14:creationId xmlns:p14="http://schemas.microsoft.com/office/powerpoint/2010/main" val="2725541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186405348DDD4AA4CA81356B289B31" ma:contentTypeVersion="6" ma:contentTypeDescription="Create a new document." ma:contentTypeScope="" ma:versionID="cb89afa4cf901cc71278cb2ba96c5ca8">
  <xsd:schema xmlns:xsd="http://www.w3.org/2001/XMLSchema" xmlns:xs="http://www.w3.org/2001/XMLSchema" xmlns:p="http://schemas.microsoft.com/office/2006/metadata/properties" xmlns:ns2="fa48e9a5-644b-429c-b6d6-cc84c2cf4154" xmlns:ns3="09e97ede-7cb7-40b0-88eb-f497da565723" targetNamespace="http://schemas.microsoft.com/office/2006/metadata/properties" ma:root="true" ma:fieldsID="adc962af757e114b0953aff778292dc5" ns2:_="" ns3:_="">
    <xsd:import namespace="fa48e9a5-644b-429c-b6d6-cc84c2cf4154"/>
    <xsd:import namespace="09e97ede-7cb7-40b0-88eb-f497da565723"/>
    <xsd:element name="properties">
      <xsd:complexType>
        <xsd:sequence>
          <xsd:element name="documentManagement">
            <xsd:complexType>
              <xsd:all>
                <xsd:element ref="ns2:ReferenceId" minOccurs="0"/>
                <xsd:element ref="ns2:MediaServiceMetadata" minOccurs="0"/>
                <xsd:element ref="ns2:MediaServiceFastMetadata"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8e9a5-644b-429c-b6d6-cc84c2cf415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9e97ede-7cb7-40b0-88eb-f497da5657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fa48e9a5-644b-429c-b6d6-cc84c2cf415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2EAC17-21D2-4CEC-B7DA-411907C84F87}">
  <ds:schemaRefs>
    <ds:schemaRef ds:uri="http://schemas.microsoft.com/office/2006/metadata/contentType"/>
    <ds:schemaRef ds:uri="http://schemas.microsoft.com/office/2006/metadata/properties/metaAttributes"/>
    <ds:schemaRef ds:uri="http://www.w3.org/2000/xmlns/"/>
    <ds:schemaRef ds:uri="http://www.w3.org/2001/XMLSchema"/>
    <ds:schemaRef ds:uri="fa48e9a5-644b-429c-b6d6-cc84c2cf4154"/>
    <ds:schemaRef ds:uri="09e97ede-7cb7-40b0-88eb-f497da56572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A233D3-7DEB-4993-9808-F0295748D6D3}">
  <ds:schemaRefs>
    <ds:schemaRef ds:uri="http://schemas.microsoft.com/office/infopath/2007/PartnerControls"/>
    <ds:schemaRef ds:uri="http://schemas.openxmlformats.org/package/2006/metadata/core-properties"/>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purl.org/dc/dcmitype/"/>
    <ds:schemaRef ds:uri="09e97ede-7cb7-40b0-88eb-f497da565723"/>
    <ds:schemaRef ds:uri="fa48e9a5-644b-429c-b6d6-cc84c2cf4154"/>
  </ds:schemaRefs>
</ds:datastoreItem>
</file>

<file path=customXml/itemProps3.xml><?xml version="1.0" encoding="utf-8"?>
<ds:datastoreItem xmlns:ds="http://schemas.openxmlformats.org/officeDocument/2006/customXml" ds:itemID="{86563181-73BE-483F-893D-D7A6322028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2243</TotalTime>
  <Words>1518</Words>
  <Application>Microsoft Office PowerPoint</Application>
  <PresentationFormat>On-screen Show (16:9)</PresentationFormat>
  <Paragraphs>205</Paragraphs>
  <Slides>29</Slides>
  <Notes>8</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Times New Roman</vt:lpstr>
      <vt:lpstr>Muli</vt:lpstr>
      <vt:lpstr>Arial</vt:lpstr>
      <vt:lpstr>Calibri Light</vt:lpstr>
      <vt:lpstr>Helvetica Neue</vt:lpstr>
      <vt:lpstr>Calibri</vt:lpstr>
      <vt:lpstr>Nixie One</vt:lpstr>
      <vt:lpstr>Imogen template</vt:lpstr>
      <vt:lpstr>Eye Gaze Controlled Smart Mobile Robot</vt:lpstr>
      <vt:lpstr>Contents:</vt:lpstr>
      <vt:lpstr>PowerPoint Presentation</vt:lpstr>
      <vt:lpstr>Literature Survey: </vt:lpstr>
      <vt:lpstr>Literature Survey: </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Requirements:</vt:lpstr>
      <vt:lpstr>Arduino Uno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AbdoAllah Akram</dc:creator>
  <cp:lastModifiedBy>Hi</cp:lastModifiedBy>
  <cp:revision>75</cp:revision>
  <dcterms:modified xsi:type="dcterms:W3CDTF">2022-12-24T11:44:07Z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0x01010012186405348DDD4AA4CA81356B289B31</vt:lpwstr>
  </property>
</Properties>
</file>